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06" r:id="rId4"/>
    <p:sldId id="265" r:id="rId5"/>
    <p:sldId id="297" r:id="rId6"/>
    <p:sldId id="261" r:id="rId7"/>
    <p:sldId id="312" r:id="rId8"/>
    <p:sldId id="313" r:id="rId9"/>
    <p:sldId id="301" r:id="rId10"/>
    <p:sldId id="262" r:id="rId11"/>
    <p:sldId id="272" r:id="rId12"/>
    <p:sldId id="300" r:id="rId13"/>
    <p:sldId id="268" r:id="rId14"/>
    <p:sldId id="263" r:id="rId15"/>
    <p:sldId id="269" r:id="rId16"/>
    <p:sldId id="271" r:id="rId17"/>
    <p:sldId id="266" r:id="rId18"/>
    <p:sldId id="270" r:id="rId19"/>
    <p:sldId id="302" r:id="rId20"/>
    <p:sldId id="273" r:id="rId21"/>
    <p:sldId id="315" r:id="rId22"/>
    <p:sldId id="308" r:id="rId23"/>
    <p:sldId id="314" r:id="rId24"/>
    <p:sldId id="303" r:id="rId25"/>
    <p:sldId id="304" r:id="rId26"/>
    <p:sldId id="305" r:id="rId27"/>
    <p:sldId id="274" r:id="rId28"/>
    <p:sldId id="275" r:id="rId29"/>
    <p:sldId id="276" r:id="rId30"/>
    <p:sldId id="277" r:id="rId31"/>
    <p:sldId id="290" r:id="rId32"/>
    <p:sldId id="311" r:id="rId33"/>
    <p:sldId id="307" r:id="rId34"/>
    <p:sldId id="309" r:id="rId35"/>
    <p:sldId id="310" r:id="rId36"/>
    <p:sldId id="316" r:id="rId3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4A03BC-2258-4A21-ACB2-60D73CA25208}">
          <p14:sldIdLst>
            <p14:sldId id="256"/>
            <p14:sldId id="257"/>
            <p14:sldId id="306"/>
            <p14:sldId id="265"/>
            <p14:sldId id="297"/>
            <p14:sldId id="261"/>
            <p14:sldId id="312"/>
            <p14:sldId id="313"/>
            <p14:sldId id="301"/>
            <p14:sldId id="262"/>
            <p14:sldId id="272"/>
            <p14:sldId id="300"/>
          </p14:sldIdLst>
        </p14:section>
        <p14:section name="Actuals" id="{1BA5AC1D-E92E-4E22-97A3-0915422FED8C}">
          <p14:sldIdLst>
            <p14:sldId id="268"/>
            <p14:sldId id="263"/>
            <p14:sldId id="269"/>
            <p14:sldId id="271"/>
            <p14:sldId id="266"/>
            <p14:sldId id="270"/>
            <p14:sldId id="302"/>
            <p14:sldId id="273"/>
            <p14:sldId id="315"/>
            <p14:sldId id="308"/>
            <p14:sldId id="314"/>
            <p14:sldId id="303"/>
            <p14:sldId id="304"/>
            <p14:sldId id="305"/>
          </p14:sldIdLst>
        </p14:section>
        <p14:section name="Projections" id="{630DDB75-DCDA-45BF-915A-C5BBF5FB2C64}">
          <p14:sldIdLst>
            <p14:sldId id="274"/>
            <p14:sldId id="275"/>
            <p14:sldId id="276"/>
            <p14:sldId id="277"/>
            <p14:sldId id="290"/>
            <p14:sldId id="311"/>
            <p14:sldId id="307"/>
            <p14:sldId id="309"/>
            <p14:sldId id="310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nyteDrive\Finance%20Drive\SHARE\FINANCE%20DIRECTOR\5%20Year%20Plan\2026%205%20Year%20Plan\2026%20financial%20plan%20calcs%20(version%202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0C-4C5B-A160-27498A5C22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0C-4C5B-A160-27498A5C22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0C-4C5B-A160-27498A5C22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0C-4C5B-A160-27498A5C22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0C-4C5B-A160-27498A5C22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40C-4C5B-A160-27498A5C221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40C-4C5B-A160-27498A5C221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40C-4C5B-A160-27498A5C221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40C-4C5B-A160-27498A5C2218}"/>
              </c:ext>
            </c:extLst>
          </c:dPt>
          <c:dLbls>
            <c:dLbl>
              <c:idx val="0"/>
              <c:layout>
                <c:manualLayout>
                  <c:x val="-1.3021124406022091E-2"/>
                  <c:y val="-1.10356028533787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1415941393169"/>
                      <c:h val="8.99401632550367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40C-4C5B-A160-27498A5C2218}"/>
                </c:ext>
              </c:extLst>
            </c:dLbl>
            <c:dLbl>
              <c:idx val="1"/>
              <c:layout>
                <c:manualLayout>
                  <c:x val="6.4372611876584874E-3"/>
                  <c:y val="6.62215166212412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0C-4C5B-A160-27498A5C2218}"/>
                </c:ext>
              </c:extLst>
            </c:dLbl>
            <c:dLbl>
              <c:idx val="2"/>
              <c:layout>
                <c:manualLayout>
                  <c:x val="1.248732553842569E-2"/>
                  <c:y val="1.2626562348490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C-4C5B-A160-27498A5C2218}"/>
                </c:ext>
              </c:extLst>
            </c:dLbl>
            <c:dLbl>
              <c:idx val="4"/>
              <c:layout>
                <c:manualLayout>
                  <c:x val="-0.11241669442760584"/>
                  <c:y val="-0.2521340995585956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0C-4C5B-A160-27498A5C2218}"/>
                </c:ext>
              </c:extLst>
            </c:dLbl>
            <c:dLbl>
              <c:idx val="5"/>
              <c:layout>
                <c:manualLayout>
                  <c:x val="0.17317728954932618"/>
                  <c:y val="-0.1156141338661283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0C-4C5B-A160-27498A5C2218}"/>
                </c:ext>
              </c:extLst>
            </c:dLbl>
            <c:dLbl>
              <c:idx val="7"/>
              <c:layout>
                <c:manualLayout>
                  <c:x val="6.45473692641801E-3"/>
                  <c:y val="-9.84791288272342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0C-4C5B-A160-27498A5C22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'Dept Share of Property Tax'!$A$69:$A$77</c:f>
              <c:strCache>
                <c:ptCount val="9"/>
                <c:pt idx="0">
                  <c:v>ADMINISTRATION</c:v>
                </c:pt>
                <c:pt idx="1">
                  <c:v>PROPERTY SERVICES</c:v>
                </c:pt>
                <c:pt idx="2">
                  <c:v>PLNG AND HOUSING</c:v>
                </c:pt>
                <c:pt idx="3">
                  <c:v>INFORMATION TECH</c:v>
                </c:pt>
                <c:pt idx="4">
                  <c:v>LAW ENFORCEMENT</c:v>
                </c:pt>
                <c:pt idx="5">
                  <c:v>FIRE DEPARTMENT</c:v>
                </c:pt>
                <c:pt idx="6">
                  <c:v>PARKS &amp; RECREATION</c:v>
                </c:pt>
                <c:pt idx="7">
                  <c:v>DEBT SERVICE</c:v>
                </c:pt>
                <c:pt idx="8">
                  <c:v>TRANSFERS</c:v>
                </c:pt>
              </c:strCache>
            </c:strRef>
          </c:cat>
          <c:val>
            <c:numRef>
              <c:f>'Dept Share of Property Tax'!$B$69:$B$77</c:f>
              <c:numCache>
                <c:formatCode>"$"#,##0_);[Red]\("$"#,##0\)</c:formatCode>
                <c:ptCount val="9"/>
                <c:pt idx="0">
                  <c:v>603244.13706221874</c:v>
                </c:pt>
                <c:pt idx="1">
                  <c:v>459720.53916667151</c:v>
                </c:pt>
                <c:pt idx="2">
                  <c:v>170076.30346460713</c:v>
                </c:pt>
                <c:pt idx="3">
                  <c:v>544285.72645139636</c:v>
                </c:pt>
                <c:pt idx="4">
                  <c:v>2120352.0651768991</c:v>
                </c:pt>
                <c:pt idx="5">
                  <c:v>1197968.5089395447</c:v>
                </c:pt>
                <c:pt idx="6">
                  <c:v>609522.95051576046</c:v>
                </c:pt>
                <c:pt idx="7">
                  <c:v>338624.29937982943</c:v>
                </c:pt>
                <c:pt idx="8">
                  <c:v>575933.39984307159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40C-4C5B-A160-27498A5C221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B40C-4C5B-A160-27498A5C22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B40C-4C5B-A160-27498A5C22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B40C-4C5B-A160-27498A5C22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B40C-4C5B-A160-27498A5C22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B40C-4C5B-A160-27498A5C22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B40C-4C5B-A160-27498A5C221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B40C-4C5B-A160-27498A5C221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B40C-4C5B-A160-27498A5C221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B40C-4C5B-A160-27498A5C2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'Dept Share of Property Tax'!$A$69:$A$77</c:f>
              <c:strCache>
                <c:ptCount val="9"/>
                <c:pt idx="0">
                  <c:v>ADMINISTRATION</c:v>
                </c:pt>
                <c:pt idx="1">
                  <c:v>PROPERTY SERVICES</c:v>
                </c:pt>
                <c:pt idx="2">
                  <c:v>PLNG AND HOUSING</c:v>
                </c:pt>
                <c:pt idx="3">
                  <c:v>INFORMATION TECH</c:v>
                </c:pt>
                <c:pt idx="4">
                  <c:v>LAW ENFORCEMENT</c:v>
                </c:pt>
                <c:pt idx="5">
                  <c:v>FIRE DEPARTMENT</c:v>
                </c:pt>
                <c:pt idx="6">
                  <c:v>PARKS &amp; RECREATION</c:v>
                </c:pt>
                <c:pt idx="7">
                  <c:v>DEBT SERVICE</c:v>
                </c:pt>
                <c:pt idx="8">
                  <c:v>TRANSFERS</c:v>
                </c:pt>
              </c:strCache>
            </c:strRef>
          </c:cat>
          <c:val>
            <c:numRef>
              <c:f>'Dept Share of Property Tax'!$C$69:$C$77</c:f>
              <c:numCache>
                <c:formatCode>0%</c:formatCode>
                <c:ptCount val="9"/>
                <c:pt idx="0">
                  <c:v>9.1128237208718446E-2</c:v>
                </c:pt>
                <c:pt idx="1">
                  <c:v>6.9447044354082915E-2</c:v>
                </c:pt>
                <c:pt idx="2">
                  <c:v>2.5692340419889E-2</c:v>
                </c:pt>
                <c:pt idx="3">
                  <c:v>8.2221766847054761E-2</c:v>
                </c:pt>
                <c:pt idx="4">
                  <c:v>0.3203080379735333</c:v>
                </c:pt>
                <c:pt idx="5">
                  <c:v>0.18096944793009714</c:v>
                </c:pt>
                <c:pt idx="6">
                  <c:v>9.207673743711707E-2</c:v>
                </c:pt>
                <c:pt idx="7">
                  <c:v>5.1153809183790651E-2</c:v>
                </c:pt>
                <c:pt idx="8">
                  <c:v>8.7002578645716575E-2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B40C-4C5B-A160-27498A5C22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'Util exp by cat'!$A$33</c:f>
              <c:strCache>
                <c:ptCount val="1"/>
                <c:pt idx="0">
                  <c:v>   Personnel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'Util exp by cat'!$B$32:$F$32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'Util exp by cat'!$B$33:$F$33</c:f>
              <c:numCache>
                <c:formatCode>0.0%</c:formatCode>
                <c:ptCount val="5"/>
                <c:pt idx="0">
                  <c:v>0.37570545607744904</c:v>
                </c:pt>
                <c:pt idx="1">
                  <c:v>0.40391877092163936</c:v>
                </c:pt>
                <c:pt idx="2">
                  <c:v>0.40391877092163936</c:v>
                </c:pt>
                <c:pt idx="3">
                  <c:v>0.38020000663341252</c:v>
                </c:pt>
                <c:pt idx="4">
                  <c:v>0.38945345257101871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9-4BFD-8926-F88EF3E1DC25}"/>
            </c:ext>
          </c:extLst>
        </c:ser>
        <c:ser>
          <c:idx val="1"/>
          <c:order val="1"/>
          <c:tx>
            <c:strRef>
              <c:f>'Util exp by cat'!$A$34</c:f>
              <c:strCache>
                <c:ptCount val="1"/>
                <c:pt idx="0">
                  <c:v>   Contractual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'Util exp by cat'!$B$32:$F$32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'Util exp by cat'!$B$34:$F$34</c:f>
              <c:numCache>
                <c:formatCode>0.0%</c:formatCode>
                <c:ptCount val="5"/>
                <c:pt idx="0">
                  <c:v>0.26590615026612258</c:v>
                </c:pt>
                <c:pt idx="1">
                  <c:v>0.24279280970663314</c:v>
                </c:pt>
                <c:pt idx="2">
                  <c:v>0.24279280970663314</c:v>
                </c:pt>
                <c:pt idx="3">
                  <c:v>0.25601890160739643</c:v>
                </c:pt>
                <c:pt idx="4">
                  <c:v>0.22416682347090974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9-4BFD-8926-F88EF3E1DC25}"/>
            </c:ext>
          </c:extLst>
        </c:ser>
        <c:ser>
          <c:idx val="2"/>
          <c:order val="2"/>
          <c:tx>
            <c:strRef>
              <c:f>'Util exp by cat'!$A$35</c:f>
              <c:strCache>
                <c:ptCount val="1"/>
                <c:pt idx="0">
                  <c:v>   Commodities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'Util exp by cat'!$B$32:$F$32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'Util exp by cat'!$B$35:$F$35</c:f>
              <c:numCache>
                <c:formatCode>0.0%</c:formatCode>
                <c:ptCount val="5"/>
                <c:pt idx="0">
                  <c:v>0.17786249315992009</c:v>
                </c:pt>
                <c:pt idx="1">
                  <c:v>0.25617302462850827</c:v>
                </c:pt>
                <c:pt idx="2">
                  <c:v>0.25617302462850827</c:v>
                </c:pt>
                <c:pt idx="3">
                  <c:v>0.24572872438472584</c:v>
                </c:pt>
                <c:pt idx="4">
                  <c:v>0.21867876520067975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B9-4BFD-8926-F88EF3E1DC25}"/>
            </c:ext>
          </c:extLst>
        </c:ser>
        <c:ser>
          <c:idx val="3"/>
          <c:order val="3"/>
          <c:tx>
            <c:strRef>
              <c:f>'Util exp by cat'!$A$36</c:f>
              <c:strCache>
                <c:ptCount val="1"/>
                <c:pt idx="0">
                  <c:v>   Capital Outlay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'Util exp by cat'!$B$32:$F$32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'Util exp by cat'!$B$36:$F$36</c:f>
              <c:numCache>
                <c:formatCode>0.0%</c:formatCode>
                <c:ptCount val="5"/>
                <c:pt idx="0">
                  <c:v>0.18052590049650827</c:v>
                </c:pt>
                <c:pt idx="1">
                  <c:v>9.7115394743219105E-2</c:v>
                </c:pt>
                <c:pt idx="2">
                  <c:v>9.7115394743219105E-2</c:v>
                </c:pt>
                <c:pt idx="3">
                  <c:v>0.11805236737446517</c:v>
                </c:pt>
                <c:pt idx="4">
                  <c:v>0.16770095875739177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B9-4BFD-8926-F88EF3E1DC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10726671"/>
        <c:axId val="2010732911"/>
      </c:barChart>
      <c:catAx>
        <c:axId val="201072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732911"/>
        <c:crosses val="autoZero"/>
        <c:auto val="1"/>
        <c:lblAlgn val="ctr"/>
        <c:lblOffset val="100"/>
        <c:noMultiLvlLbl val="0"/>
      </c:catAx>
      <c:valAx>
        <c:axId val="201073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726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'Property Tax'!$A$3</c:f>
              <c:strCache>
                <c:ptCount val="1"/>
                <c:pt idx="0">
                  <c:v>Year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'Property Tax'!$B$3:$L$3</c:f>
              <c:numCache>
                <c:formatCode>General</c:formatCode>
                <c:ptCount val="11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</c:numCache>
            </c:numRef>
          </c:cat>
          <c:val>
            <c:numRef>
              <c:f>'Property Tax'!$B$3:$L$3</c:f>
              <c:numCache>
                <c:formatCode>General</c:formatCode>
                <c:ptCount val="11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E7-4593-9782-2A613B7A9EF4}"/>
            </c:ext>
          </c:extLst>
        </c:ser>
        <c:ser>
          <c:idx val="1"/>
          <c:order val="1"/>
          <c:tx>
            <c:strRef>
              <c:f>'Property Tax'!$A$4</c:f>
              <c:strCache>
                <c:ptCount val="1"/>
                <c:pt idx="0">
                  <c:v>Amount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'Property Tax'!$B$3:$L$3</c:f>
              <c:numCache>
                <c:formatCode>General</c:formatCode>
                <c:ptCount val="11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</c:numCache>
            </c:numRef>
          </c:cat>
          <c:val>
            <c:numRef>
              <c:f>'Property Tax'!$B$4:$L$4</c:f>
              <c:numCache>
                <c:formatCode>"$"#,##0_);[Red]\("$"#,##0\)</c:formatCode>
                <c:ptCount val="11"/>
                <c:pt idx="0">
                  <c:v>5574016.7599999998</c:v>
                </c:pt>
                <c:pt idx="1">
                  <c:v>5655740.6799999997</c:v>
                </c:pt>
                <c:pt idx="2">
                  <c:v>5869031.8200000003</c:v>
                </c:pt>
                <c:pt idx="3">
                  <c:v>6416327.2599999998</c:v>
                </c:pt>
                <c:pt idx="4">
                  <c:v>6619728.2199999997</c:v>
                </c:pt>
                <c:pt idx="5">
                  <c:v>7500538</c:v>
                </c:pt>
                <c:pt idx="6">
                  <c:v>7642521.9321428565</c:v>
                </c:pt>
                <c:pt idx="7">
                  <c:v>7814584.3515178561</c:v>
                </c:pt>
                <c:pt idx="8">
                  <c:v>7990948.3313772306</c:v>
                </c:pt>
                <c:pt idx="9">
                  <c:v>8171721.4107330889</c:v>
                </c:pt>
                <c:pt idx="10">
                  <c:v>8357013.8170728441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E7-4593-9782-2A613B7A9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6881023"/>
        <c:axId val="986881503"/>
      </c:lineChart>
      <c:catAx>
        <c:axId val="98688102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881503"/>
        <c:crosses val="autoZero"/>
        <c:auto val="0"/>
        <c:lblAlgn val="ctr"/>
        <c:lblOffset val="100"/>
        <c:noMultiLvlLbl val="0"/>
      </c:catAx>
      <c:valAx>
        <c:axId val="986881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881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'Sales Tax'!$G$3:$Q$3</c:f>
              <c:numCache>
                <c:formatCode>General</c:formatCode>
                <c:ptCount val="11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</c:numCache>
            </c:numRef>
          </c:cat>
          <c:val>
            <c:numRef>
              <c:f>'Sales Tax'!$G$3:$Q$3</c:f>
              <c:numCache>
                <c:formatCode>General</c:formatCode>
                <c:ptCount val="11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78-4BCC-A168-BD34C93EA62A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'Sales Tax'!$G$3:$Q$3</c:f>
              <c:numCache>
                <c:formatCode>General</c:formatCode>
                <c:ptCount val="11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</c:numCache>
            </c:numRef>
          </c:cat>
          <c:val>
            <c:numRef>
              <c:f>'Sales Tax'!$G$4:$Q$4</c:f>
              <c:numCache>
                <c:formatCode>#,##0_);[Red]\(#,##0\)</c:formatCode>
                <c:ptCount val="11"/>
                <c:pt idx="0">
                  <c:v>9928820.7599999998</c:v>
                </c:pt>
                <c:pt idx="1">
                  <c:v>11288627.870000001</c:v>
                </c:pt>
                <c:pt idx="2">
                  <c:v>12010126.350000001</c:v>
                </c:pt>
                <c:pt idx="3">
                  <c:v>12098666.24</c:v>
                </c:pt>
                <c:pt idx="4">
                  <c:v>12781661.440000001</c:v>
                </c:pt>
                <c:pt idx="5">
                  <c:v>12526900</c:v>
                </c:pt>
                <c:pt idx="6">
                  <c:v>12799531.745000001</c:v>
                </c:pt>
                <c:pt idx="7">
                  <c:v>13078168.468525</c:v>
                </c:pt>
                <c:pt idx="8">
                  <c:v>13362944.078736125</c:v>
                </c:pt>
                <c:pt idx="9">
                  <c:v>13653995.507172488</c:v>
                </c:pt>
                <c:pt idx="10">
                  <c:v>13951462.777849117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78-4BCC-A168-BD34C93EA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0882335"/>
        <c:axId val="1450894815"/>
      </c:lineChart>
      <c:catAx>
        <c:axId val="145088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894815"/>
        <c:crosses val="autoZero"/>
        <c:auto val="0"/>
        <c:lblAlgn val="ctr"/>
        <c:lblOffset val="100"/>
        <c:noMultiLvlLbl val="0"/>
      </c:catAx>
      <c:valAx>
        <c:axId val="14508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88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GF!$B$3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GF!$C$2:$M$2</c:f>
              <c:strCache>
                <c:ptCount val="11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</c:strCache>
            </c:strRef>
          </c:cat>
          <c:val>
            <c:numRef>
              <c:f>GF!$C$3:$M$3</c:f>
              <c:numCache>
                <c:formatCode>#,##0_);[Red]\(#,##0\)</c:formatCode>
                <c:ptCount val="11"/>
                <c:pt idx="0">
                  <c:v>15978852.85</c:v>
                </c:pt>
                <c:pt idx="1">
                  <c:v>17865489.84773735</c:v>
                </c:pt>
                <c:pt idx="2">
                  <c:v>18021128.689944044</c:v>
                </c:pt>
                <c:pt idx="3">
                  <c:v>19482938.194521576</c:v>
                </c:pt>
                <c:pt idx="4">
                  <c:v>19977210.784025006</c:v>
                </c:pt>
                <c:pt idx="5">
                  <c:v>20497935</c:v>
                </c:pt>
                <c:pt idx="6">
                  <c:v>20810248.345142856</c:v>
                </c:pt>
                <c:pt idx="7">
                  <c:v>21153862.723442856</c:v>
                </c:pt>
                <c:pt idx="8">
                  <c:v>21506424.210287858</c:v>
                </c:pt>
                <c:pt idx="9">
                  <c:v>21794801.40659076</c:v>
                </c:pt>
                <c:pt idx="10">
                  <c:v>22088946.146819714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78-4128-8702-F7B972ED77EE}"/>
            </c:ext>
          </c:extLst>
        </c:ser>
        <c:ser>
          <c:idx val="1"/>
          <c:order val="1"/>
          <c:tx>
            <c:strRef>
              <c:f>GF!$B$4</c:f>
              <c:strCache>
                <c:ptCount val="1"/>
                <c:pt idx="0">
                  <c:v>Expenditures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GF!$C$2:$M$2</c:f>
              <c:strCache>
                <c:ptCount val="11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</c:strCache>
            </c:strRef>
          </c:cat>
          <c:val>
            <c:numRef>
              <c:f>GF!$C$4:$M$4</c:f>
              <c:numCache>
                <c:formatCode>#,##0_);[Red]\(#,##0\)</c:formatCode>
                <c:ptCount val="11"/>
                <c:pt idx="0">
                  <c:v>15657784.560000001</c:v>
                </c:pt>
                <c:pt idx="1">
                  <c:v>15545573.300000001</c:v>
                </c:pt>
                <c:pt idx="2">
                  <c:v>17693369.879999995</c:v>
                </c:pt>
                <c:pt idx="3">
                  <c:v>22691327.949999999</c:v>
                </c:pt>
                <c:pt idx="4">
                  <c:v>22923125.762313105</c:v>
                </c:pt>
                <c:pt idx="5">
                  <c:v>20431649</c:v>
                </c:pt>
                <c:pt idx="6">
                  <c:v>20147034.713166669</c:v>
                </c:pt>
                <c:pt idx="7">
                  <c:v>20724445.783661667</c:v>
                </c:pt>
                <c:pt idx="8">
                  <c:v>21168441.620329518</c:v>
                </c:pt>
                <c:pt idx="9">
                  <c:v>21776494.867139403</c:v>
                </c:pt>
                <c:pt idx="10">
                  <c:v>22244424.857038461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78-4128-8702-F7B972ED7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9794447"/>
        <c:axId val="1369790607"/>
      </c:lineChart>
      <c:catAx>
        <c:axId val="136979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790607"/>
        <c:crosses val="autoZero"/>
        <c:auto val="1"/>
        <c:lblAlgn val="ctr"/>
        <c:lblOffset val="100"/>
        <c:noMultiLvlLbl val="0"/>
      </c:catAx>
      <c:valAx>
        <c:axId val="136979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79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F-4D1B-8901-5E2014BD01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F-4D1B-8901-5E2014BD01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F-4D1B-8901-5E2014BD0169}"/>
              </c:ext>
            </c:extLst>
          </c:dPt>
          <c:dLbls>
            <c:dLbl>
              <c:idx val="0"/>
              <c:layout>
                <c:manualLayout>
                  <c:x val="-0.24150470463515869"/>
                  <c:y val="-4.36814089168479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EF-4D1B-8901-5E2014BD0169}"/>
                </c:ext>
              </c:extLst>
            </c:dLbl>
            <c:dLbl>
              <c:idx val="1"/>
              <c:layout>
                <c:manualLayout>
                  <c:x val="0.10182872852069021"/>
                  <c:y val="-0.119666624352406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98448758108082"/>
                      <c:h val="0.214619064452587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FEF-4D1B-8901-5E2014BD0169}"/>
                </c:ext>
              </c:extLst>
            </c:dLbl>
            <c:dLbl>
              <c:idx val="2"/>
              <c:layout>
                <c:manualLayout>
                  <c:x val="0.2161770805032448"/>
                  <c:y val="0.1047344165297464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76206105544335"/>
                      <c:h val="0.148421156295024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FEF-4D1B-8901-5E2014BD0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'Debt Pie Chart'!$G$31:$G$33</c:f>
              <c:strCache>
                <c:ptCount val="3"/>
                <c:pt idx="0">
                  <c:v> GO Bonds </c:v>
                </c:pt>
                <c:pt idx="1">
                  <c:v> Utility GO Bonds </c:v>
                </c:pt>
                <c:pt idx="2">
                  <c:v> Special Assessment Bonds </c:v>
                </c:pt>
              </c:strCache>
            </c:strRef>
          </c:cat>
          <c:val>
            <c:numRef>
              <c:f>'Debt Pie Chart'!$H$31:$H$33</c:f>
              <c:numCache>
                <c:formatCode>_("$"* #,##0_);_("$"* \(#,##0\);_("$"* "-"_);_(@_)</c:formatCode>
                <c:ptCount val="3"/>
                <c:pt idx="0">
                  <c:v>6443390</c:v>
                </c:pt>
                <c:pt idx="1">
                  <c:v>1959850</c:v>
                </c:pt>
                <c:pt idx="2">
                  <c:v>5162070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EF-4D1B-8901-5E2014BD016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FEF-4D1B-8901-5E2014BD01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FEF-4D1B-8901-5E2014BD01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FEF-4D1B-8901-5E2014BD01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'Debt Pie Chart'!$G$31:$G$33</c:f>
              <c:strCache>
                <c:ptCount val="3"/>
                <c:pt idx="0">
                  <c:v> GO Bonds </c:v>
                </c:pt>
                <c:pt idx="1">
                  <c:v> Utility GO Bonds </c:v>
                </c:pt>
                <c:pt idx="2">
                  <c:v> Special Assessment Bonds </c:v>
                </c:pt>
              </c:strCache>
            </c:strRef>
          </c:cat>
          <c:val>
            <c:numRef>
              <c:f>'Debt Pie Chart'!$I$31:$I$33</c:f>
              <c:numCache>
                <c:formatCode>0%</c:formatCode>
                <c:ptCount val="3"/>
                <c:pt idx="0">
                  <c:v>0.42579923146641668</c:v>
                </c:pt>
                <c:pt idx="1">
                  <c:v>0.12951297745277823</c:v>
                </c:pt>
                <c:pt idx="2">
                  <c:v>0.34112562467518581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FEF-4D1B-8901-5E2014BD016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reserves!$B$3</c:f>
              <c:strCache>
                <c:ptCount val="1"/>
                <c:pt idx="0">
                  <c:v>Reserves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reserves!$C$2:$M$2</c:f>
              <c:numCache>
                <c:formatCode>General</c:formatCode>
                <c:ptCount val="11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</c:numCache>
            </c:numRef>
          </c:cat>
          <c:val>
            <c:numRef>
              <c:f>reserves!$C$3:$M$3</c:f>
              <c:numCache>
                <c:formatCode>#,##0_);[Red]\(#,##0\)</c:formatCode>
                <c:ptCount val="11"/>
                <c:pt idx="0">
                  <c:v>5925726.2699999996</c:v>
                </c:pt>
                <c:pt idx="1">
                  <c:v>8245642.4900000002</c:v>
                </c:pt>
                <c:pt idx="2">
                  <c:v>10632273.35</c:v>
                </c:pt>
                <c:pt idx="3">
                  <c:v>7399944.0700000003</c:v>
                </c:pt>
                <c:pt idx="4">
                  <c:v>3765407.27</c:v>
                </c:pt>
                <c:pt idx="5">
                  <c:v>3831693.27</c:v>
                </c:pt>
                <c:pt idx="6">
                  <c:v>4494906.9019761868</c:v>
                </c:pt>
                <c:pt idx="7">
                  <c:v>4924323.8417573757</c:v>
                </c:pt>
                <c:pt idx="8">
                  <c:v>5262306.4317157157</c:v>
                </c:pt>
                <c:pt idx="9">
                  <c:v>5280612.9711670727</c:v>
                </c:pt>
                <c:pt idx="10">
                  <c:v>5125134.2609483264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0-4C51-A558-F34F271E7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492863"/>
        <c:axId val="399494303"/>
      </c:areaChart>
      <c:lineChart>
        <c:grouping val="standard"/>
        <c:varyColors val="0"/>
        <c:ser>
          <c:idx val="1"/>
          <c:order val="1"/>
          <c:tx>
            <c:strRef>
              <c:f>reserves!$B$4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reserves!$C$2:$M$2</c:f>
              <c:numCache>
                <c:formatCode>General</c:formatCode>
                <c:ptCount val="11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</c:numCache>
            </c:numRef>
          </c:cat>
          <c:val>
            <c:numRef>
              <c:f>reserves!$C$4:$M$4</c:f>
              <c:numCache>
                <c:formatCode>#,##0_);[Red]\(#,##0\)</c:formatCode>
                <c:ptCount val="11"/>
                <c:pt idx="0">
                  <c:v>2227031.9375999994</c:v>
                </c:pt>
                <c:pt idx="1">
                  <c:v>2391269.2992000002</c:v>
                </c:pt>
                <c:pt idx="2">
                  <c:v>2751448.8975999998</c:v>
                </c:pt>
                <c:pt idx="3">
                  <c:v>3522905.088</c:v>
                </c:pt>
                <c:pt idx="4">
                  <c:v>3348600.7539700968</c:v>
                </c:pt>
                <c:pt idx="5">
                  <c:v>3269063.84</c:v>
                </c:pt>
                <c:pt idx="6">
                  <c:v>3223525.5541066672</c:v>
                </c:pt>
                <c:pt idx="7">
                  <c:v>3315911.3253858667</c:v>
                </c:pt>
                <c:pt idx="8">
                  <c:v>3386950.6592527227</c:v>
                </c:pt>
                <c:pt idx="9">
                  <c:v>3484239.1787423044</c:v>
                </c:pt>
                <c:pt idx="10">
                  <c:v>3559107.9771261537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A0-4C51-A558-F34F271E7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492863"/>
        <c:axId val="399494303"/>
      </c:lineChart>
      <c:catAx>
        <c:axId val="3994928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494303"/>
        <c:crosses val="autoZero"/>
        <c:auto val="1"/>
        <c:lblAlgn val="ctr"/>
        <c:lblOffset val="100"/>
        <c:noMultiLvlLbl val="0"/>
      </c:catAx>
      <c:valAx>
        <c:axId val="39949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492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9C-44F5-9942-6B03D9BCE6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9C-44F5-9942-6B03D9BCE6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9C-44F5-9942-6B03D9BCE6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9C-44F5-9942-6B03D9BCE6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9C-44F5-9942-6B03D9BCE6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9C-44F5-9942-6B03D9BCE6A2}"/>
              </c:ext>
            </c:extLst>
          </c:dPt>
          <c:dLbls>
            <c:dLbl>
              <c:idx val="0"/>
              <c:layout>
                <c:manualLayout>
                  <c:x val="-0.1488178489582303"/>
                  <c:y val="0.2161773711342273"/>
                </c:manualLayout>
              </c:layout>
              <c:tx>
                <c:rich>
                  <a:bodyPr/>
                  <a:lstStyle/>
                  <a:p>
                    <a:fld id="{4292CF59-4232-4942-BA5B-35D65F551E28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fld id="{D361E873-38D1-46E1-8023-0AE8B7959E92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6442824E-E882-4C08-B25E-2574CD76B88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9C-44F5-9942-6B03D9BCE6A2}"/>
                </c:ext>
              </c:extLst>
            </c:dLbl>
            <c:dLbl>
              <c:idx val="2"/>
              <c:layout>
                <c:manualLayout>
                  <c:x val="-5.6647500564519587E-2"/>
                  <c:y val="-0.2044159091269288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9C-44F5-9942-6B03D9BCE6A2}"/>
                </c:ext>
              </c:extLst>
            </c:dLbl>
            <c:dLbl>
              <c:idx val="3"/>
              <c:layout>
                <c:manualLayout>
                  <c:x val="-5.4911623093537087E-2"/>
                  <c:y val="-6.23675415346020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82445186471983"/>
                      <c:h val="0.10185183593949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F9C-44F5-9942-6B03D9BCE6A2}"/>
                </c:ext>
              </c:extLst>
            </c:dLbl>
            <c:dLbl>
              <c:idx val="4"/>
              <c:layout>
                <c:manualLayout>
                  <c:x val="-4.5302089052168093E-2"/>
                  <c:y val="6.14643559628101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2474632289396"/>
                      <c:h val="0.10185183593949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F9C-44F5-9942-6B03D9BCE6A2}"/>
                </c:ext>
              </c:extLst>
            </c:dLbl>
            <c:dLbl>
              <c:idx val="5"/>
              <c:layout>
                <c:manualLayout>
                  <c:x val="0.19189531466575954"/>
                  <c:y val="0.15710922568736146"/>
                </c:manualLayout>
              </c:layout>
              <c:tx>
                <c:rich>
                  <a:bodyPr/>
                  <a:lstStyle/>
                  <a:p>
                    <a:fld id="{91E2223C-E593-4C7D-A2D2-1410AF4F660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fld id="{0A2B2C02-AD1E-481B-90C7-4FAECA6E158B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BC38E8C7-9404-4D41-B8B2-0B623806BD2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F9C-44F5-9942-6B03D9BCE6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'Sales Tax'!$B$49:$B$54</c:f>
              <c:strCache>
                <c:ptCount val="6"/>
                <c:pt idx="0">
                  <c:v>Streets</c:v>
                </c:pt>
                <c:pt idx="1">
                  <c:v>Economic Dev</c:v>
                </c:pt>
                <c:pt idx="2">
                  <c:v>Public Safety</c:v>
                </c:pt>
                <c:pt idx="3">
                  <c:v>Auditorium</c:v>
                </c:pt>
                <c:pt idx="4">
                  <c:v>Capital Equip</c:v>
                </c:pt>
                <c:pt idx="5">
                  <c:v>General</c:v>
                </c:pt>
              </c:strCache>
            </c:strRef>
          </c:cat>
          <c:val>
            <c:numRef>
              <c:f>'Sales Tax'!$C$49:$C$54</c:f>
              <c:numCache>
                <c:formatCode>"$"#,##0_);[Red]\("$"#,##0\)</c:formatCode>
                <c:ptCount val="6"/>
                <c:pt idx="0">
                  <c:v>3039773.55</c:v>
                </c:pt>
                <c:pt idx="1">
                  <c:v>1519886.74</c:v>
                </c:pt>
                <c:pt idx="2">
                  <c:v>3039773.54</c:v>
                </c:pt>
                <c:pt idx="3">
                  <c:v>759943.38</c:v>
                </c:pt>
                <c:pt idx="4">
                  <c:v>759943.38</c:v>
                </c:pt>
                <c:pt idx="5">
                  <c:v>3662340.8500000006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9C-44F5-9942-6B03D9BCE6A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F9C-44F5-9942-6B03D9BCE6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F9C-44F5-9942-6B03D9BCE6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AF9C-44F5-9942-6B03D9BCE6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AF9C-44F5-9942-6B03D9BCE6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AF9C-44F5-9942-6B03D9BCE6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AF9C-44F5-9942-6B03D9BCE6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'Sales Tax'!$B$49:$B$54</c:f>
              <c:strCache>
                <c:ptCount val="6"/>
                <c:pt idx="0">
                  <c:v>Streets</c:v>
                </c:pt>
                <c:pt idx="1">
                  <c:v>Economic Dev</c:v>
                </c:pt>
                <c:pt idx="2">
                  <c:v>Public Safety</c:v>
                </c:pt>
                <c:pt idx="3">
                  <c:v>Auditorium</c:v>
                </c:pt>
                <c:pt idx="4">
                  <c:v>Capital Equip</c:v>
                </c:pt>
                <c:pt idx="5">
                  <c:v>General</c:v>
                </c:pt>
              </c:strCache>
            </c:strRef>
          </c:cat>
          <c:val>
            <c:numRef>
              <c:f>'Sales Tax'!$D$49:$D$54</c:f>
              <c:numCache>
                <c:formatCode>0.0%</c:formatCode>
                <c:ptCount val="6"/>
                <c:pt idx="0">
                  <c:v>0.23782303765980517</c:v>
                </c:pt>
                <c:pt idx="1">
                  <c:v>0.11891151609160443</c:v>
                </c:pt>
                <c:pt idx="2">
                  <c:v>0.23782303687743428</c:v>
                </c:pt>
                <c:pt idx="3">
                  <c:v>5.9455758828173118E-2</c:v>
                </c:pt>
                <c:pt idx="4">
                  <c:v>5.9455758828173118E-2</c:v>
                </c:pt>
                <c:pt idx="5">
                  <c:v>0.28653089171480983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F9C-44F5-9942-6B03D9BCE6A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CA-459D-ABA0-C42AE9F48F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CA-459D-ABA0-C42AE9F48F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CA-459D-ABA0-C42AE9F48F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CA-459D-ABA0-C42AE9F48F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CA-459D-ABA0-C42AE9F48F13}"/>
              </c:ext>
            </c:extLst>
          </c:dPt>
          <c:dLbls>
            <c:dLbl>
              <c:idx val="0"/>
              <c:layout>
                <c:manualLayout>
                  <c:x val="-0.19216955803044566"/>
                  <c:y val="0.1321837679551385"/>
                </c:manualLayout>
              </c:layout>
              <c:tx>
                <c:rich>
                  <a:bodyPr/>
                  <a:lstStyle/>
                  <a:p>
                    <a:fld id="{E7F30C34-5DB9-44B4-BB5B-319C9ECBFC9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31DB5EFD-FB0B-46C4-BC57-907DE1D9C1BD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fld id="{4F419CC0-D3E1-4FA6-B1BB-9D9910A7AE86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CA-459D-ABA0-C42AE9F48F13}"/>
                </c:ext>
              </c:extLst>
            </c:dLbl>
            <c:dLbl>
              <c:idx val="1"/>
              <c:layout>
                <c:manualLayout>
                  <c:x val="-0.12240390727171864"/>
                  <c:y val="-0.16881687725808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93684B-1443-4E9D-9BAE-56CD93F90901}" type="CATEGORYNAM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, 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fld id="{BB66C63F-FB7A-479C-8944-1DC9DC879E28}" type="VALUE">
                      <a:rPr lang="en-US" sz="1400" baseline="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,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1401CBC0-2B30-4303-B13D-8935D9BA82CD}" type="PERCENTAG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0518937339975"/>
                      <c:h val="0.149898464287803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CA-459D-ABA0-C42AE9F48F13}"/>
                </c:ext>
              </c:extLst>
            </c:dLbl>
            <c:dLbl>
              <c:idx val="2"/>
              <c:layout>
                <c:manualLayout>
                  <c:x val="-0.20384775068305125"/>
                  <c:y val="-2.374137959573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CA-459D-ABA0-C42AE9F48F13}"/>
                </c:ext>
              </c:extLst>
            </c:dLbl>
            <c:dLbl>
              <c:idx val="3"/>
              <c:layout>
                <c:manualLayout>
                  <c:x val="0.19730923537127454"/>
                  <c:y val="-6.06362584398328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CA-459D-ABA0-C42AE9F48F13}"/>
                </c:ext>
              </c:extLst>
            </c:dLbl>
            <c:dLbl>
              <c:idx val="4"/>
              <c:layout>
                <c:manualLayout>
                  <c:x val="8.4288883160671457E-2"/>
                  <c:y val="0.12866014502894407"/>
                </c:manualLayout>
              </c:layout>
              <c:tx>
                <c:rich>
                  <a:bodyPr/>
                  <a:lstStyle/>
                  <a:p>
                    <a:fld id="{16A39B22-15AE-4495-A95B-3D5B907D95F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fld id="{A4C4E1AC-0925-4922-8D02-171C25D959FE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7DD97490-AF1A-463C-B2A9-7ED0C6B5BC7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4CA-459D-ABA0-C42AE9F48F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'Revenues by Source'!$A$35:$A$39</c:f>
              <c:strCache>
                <c:ptCount val="5"/>
                <c:pt idx="0">
                  <c:v>PROPERTY TAX</c:v>
                </c:pt>
                <c:pt idx="1">
                  <c:v>FRANCHISE TAX</c:v>
                </c:pt>
                <c:pt idx="2">
                  <c:v>FINES/INVEST/MISC</c:v>
                </c:pt>
                <c:pt idx="3">
                  <c:v>SALES TAX</c:v>
                </c:pt>
                <c:pt idx="4">
                  <c:v>TRANSFERS</c:v>
                </c:pt>
              </c:strCache>
            </c:strRef>
          </c:cat>
          <c:val>
            <c:numRef>
              <c:f>'Revenues by Source'!$B$35:$B$39</c:f>
              <c:numCache>
                <c:formatCode>_("$"* #,##0_);_("$"* \(#,##0\);_("$"* "-"_);_(@_)</c:formatCode>
                <c:ptCount val="5"/>
                <c:pt idx="0">
                  <c:v>6619727.9299999997</c:v>
                </c:pt>
                <c:pt idx="1">
                  <c:v>2229053.77</c:v>
                </c:pt>
                <c:pt idx="2">
                  <c:v>2150110.12</c:v>
                </c:pt>
                <c:pt idx="3">
                  <c:v>6702114.3700000001</c:v>
                </c:pt>
                <c:pt idx="4">
                  <c:v>2276204.2000000002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CA-459D-ABA0-C42AE9F48F1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4CA-459D-ABA0-C42AE9F48F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4CA-459D-ABA0-C42AE9F48F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04CA-459D-ABA0-C42AE9F48F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04CA-459D-ABA0-C42AE9F48F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04CA-459D-ABA0-C42AE9F48F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'Revenues by Source'!$A$35:$A$39</c:f>
              <c:strCache>
                <c:ptCount val="5"/>
                <c:pt idx="0">
                  <c:v>PROPERTY TAX</c:v>
                </c:pt>
                <c:pt idx="1">
                  <c:v>FRANCHISE TAX</c:v>
                </c:pt>
                <c:pt idx="2">
                  <c:v>FINES/INVEST/MISC</c:v>
                </c:pt>
                <c:pt idx="3">
                  <c:v>SALES TAX</c:v>
                </c:pt>
                <c:pt idx="4">
                  <c:v>TRANSFERS</c:v>
                </c:pt>
              </c:strCache>
            </c:strRef>
          </c:cat>
          <c:val>
            <c:numRef>
              <c:f>'Revenues by Source'!$C$35:$C$39</c:f>
              <c:numCache>
                <c:formatCode>0.0%</c:formatCode>
                <c:ptCount val="5"/>
                <c:pt idx="0">
                  <c:v>0.33136397929280653</c:v>
                </c:pt>
                <c:pt idx="1">
                  <c:v>0.11157983154223566</c:v>
                </c:pt>
                <c:pt idx="2">
                  <c:v>0.10762814617381622</c:v>
                </c:pt>
                <c:pt idx="3">
                  <c:v>0.33548800053459316</c:v>
                </c:pt>
                <c:pt idx="4">
                  <c:v>0.11394004245654842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4CA-459D-ABA0-C42AE9F48F1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'Assessed Value'!$A$3</c:f>
              <c:strCache>
                <c:ptCount val="1"/>
                <c:pt idx="0">
                  <c:v>Year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'Assessed Value'!$B$3:$J$3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'Assessed Value'!$B$3:$J$3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0C-4D15-8B5B-4F34FC0D5ECA}"/>
            </c:ext>
          </c:extLst>
        </c:ser>
        <c:ser>
          <c:idx val="1"/>
          <c:order val="1"/>
          <c:tx>
            <c:strRef>
              <c:f>'Assessed Value'!$A$4</c:f>
              <c:strCache>
                <c:ptCount val="1"/>
                <c:pt idx="0">
                  <c:v>Assessed Value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'Assessed Value'!$B$3:$J$3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'Assessed Value'!$B$4:$J$4</c:f>
              <c:numCache>
                <c:formatCode>#,##0_);[Red]\(#,##0\)</c:formatCode>
                <c:ptCount val="9"/>
                <c:pt idx="0">
                  <c:v>128182295</c:v>
                </c:pt>
                <c:pt idx="1">
                  <c:v>130553454</c:v>
                </c:pt>
                <c:pt idx="2">
                  <c:v>135225048</c:v>
                </c:pt>
                <c:pt idx="3">
                  <c:v>134528473</c:v>
                </c:pt>
                <c:pt idx="4">
                  <c:v>134352548</c:v>
                </c:pt>
                <c:pt idx="5">
                  <c:v>143228619</c:v>
                </c:pt>
                <c:pt idx="6">
                  <c:v>162427572</c:v>
                </c:pt>
                <c:pt idx="7">
                  <c:v>168488334</c:v>
                </c:pt>
                <c:pt idx="8">
                  <c:v>179626310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0C-4D15-8B5B-4F34FC0D5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5204767"/>
        <c:axId val="595207167"/>
      </c:lineChart>
      <c:catAx>
        <c:axId val="59520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207167"/>
        <c:crosses val="autoZero"/>
        <c:auto val="1"/>
        <c:lblAlgn val="ctr"/>
        <c:lblOffset val="100"/>
        <c:noMultiLvlLbl val="0"/>
      </c:catAx>
      <c:valAx>
        <c:axId val="595207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20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'Sales Tax'!$D$3:$K$3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'Sales Tax'!$D$3:$K$3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76-4ACB-8FA8-6E1A214B3B61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'Sales Tax'!$D$3:$K$3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'Sales Tax'!$D$4:$K$4</c:f>
              <c:numCache>
                <c:formatCode>#,##0_);[Red]\(#,##0\)</c:formatCode>
                <c:ptCount val="8"/>
                <c:pt idx="0">
                  <c:v>8330527.9700000007</c:v>
                </c:pt>
                <c:pt idx="1">
                  <c:v>8736554.2599999998</c:v>
                </c:pt>
                <c:pt idx="2">
                  <c:v>8951574.879999999</c:v>
                </c:pt>
                <c:pt idx="3">
                  <c:v>9928820.7599999998</c:v>
                </c:pt>
                <c:pt idx="4">
                  <c:v>11288627.870000001</c:v>
                </c:pt>
                <c:pt idx="5">
                  <c:v>12010126.350000001</c:v>
                </c:pt>
                <c:pt idx="6">
                  <c:v>12098666.24</c:v>
                </c:pt>
                <c:pt idx="7">
                  <c:v>12781661.440000001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76-4ACB-8FA8-6E1A214B3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2922719"/>
        <c:axId val="722925119"/>
      </c:lineChart>
      <c:catAx>
        <c:axId val="72292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925119"/>
        <c:crosses val="autoZero"/>
        <c:auto val="1"/>
        <c:lblAlgn val="ctr"/>
        <c:lblOffset val="100"/>
        <c:noMultiLvlLbl val="0"/>
      </c:catAx>
      <c:valAx>
        <c:axId val="72292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922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4A021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E0-46A3-8E32-1FA59436F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E0-46A3-8E32-1FA59436FCBB}"/>
              </c:ext>
            </c:extLst>
          </c:dPt>
          <c:dPt>
            <c:idx val="2"/>
            <c:bubble3D val="0"/>
            <c:spPr>
              <a:solidFill>
                <a:srgbClr val="E6B9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E0-46A3-8E32-1FA59436FCBB}"/>
              </c:ext>
            </c:extLst>
          </c:dPt>
          <c:dLbls>
            <c:dLbl>
              <c:idx val="0"/>
              <c:layout>
                <c:manualLayout>
                  <c:x val="-0.21495087834734056"/>
                  <c:y val="-0.199723024522073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E0-46A3-8E32-1FA59436FC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City of Pittsburg, </a:t>
                    </a:r>
                    <a:fld id="{C05E4BD7-96F7-4458-B476-973C5000ADB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E0-46A3-8E32-1FA59436F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'Sales Tax'!$B$77:$B$79</c:f>
              <c:strCache>
                <c:ptCount val="3"/>
                <c:pt idx="0">
                  <c:v>State of Kansas</c:v>
                </c:pt>
                <c:pt idx="1">
                  <c:v>City of Pittswburg</c:v>
                </c:pt>
                <c:pt idx="2">
                  <c:v>Crawford County</c:v>
                </c:pt>
              </c:strCache>
            </c:strRef>
          </c:cat>
          <c:val>
            <c:numRef>
              <c:f>'Sales Tax'!$C$77:$C$79</c:f>
              <c:numCache>
                <c:formatCode>0.0%</c:formatCode>
                <c:ptCount val="3"/>
                <c:pt idx="0">
                  <c:v>6.5000000000000002E-2</c:v>
                </c:pt>
                <c:pt idx="1">
                  <c:v>1.4999999999999999E-2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E0-46A3-8E32-1FA59436FCB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C9-4FBB-A336-E357FBE5C3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C9-4FBB-A336-E357FBE5C3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C9-4FBB-A336-E357FBE5C3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C9-4FBB-A336-E357FBE5C3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C9-4FBB-A336-E357FBE5C37A}"/>
              </c:ext>
            </c:extLst>
          </c:dPt>
          <c:dPt>
            <c:idx val="5"/>
            <c:bubble3D val="0"/>
            <c:spPr>
              <a:solidFill>
                <a:srgbClr val="918655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EC9-4FBB-A336-E357FBE5C37A}"/>
              </c:ext>
            </c:extLst>
          </c:dPt>
          <c:dLbls>
            <c:dLbl>
              <c:idx val="0"/>
              <c:layout>
                <c:manualLayout>
                  <c:x val="-0.18447079709583258"/>
                  <c:y val="0.165987186732350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C9-4FBB-A336-E357FBE5C37A}"/>
                </c:ext>
              </c:extLst>
            </c:dLbl>
            <c:dLbl>
              <c:idx val="1"/>
              <c:layout>
                <c:manualLayout>
                  <c:x val="-0.18555816348175716"/>
                  <c:y val="-0.211671033528748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C9-4FBB-A336-E357FBE5C37A}"/>
                </c:ext>
              </c:extLst>
            </c:dLbl>
            <c:dLbl>
              <c:idx val="2"/>
              <c:layout>
                <c:manualLayout>
                  <c:x val="0.1167333045891427"/>
                  <c:y val="-0.142691479919280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3AC7B3-4504-4107-BE0E-A6C6DAB9C28C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, </a:t>
                    </a: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fld id="{1876B34D-843C-4E89-8D32-CB2291815C90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EC9-4FBB-A336-E357FBE5C37A}"/>
                </c:ext>
              </c:extLst>
            </c:dLbl>
            <c:dLbl>
              <c:idx val="3"/>
              <c:layout>
                <c:manualLayout>
                  <c:x val="-2.3060024765465346E-2"/>
                  <c:y val="-1.55343409263703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C9-4FBB-A336-E357FBE5C37A}"/>
                </c:ext>
              </c:extLst>
            </c:dLbl>
            <c:dLbl>
              <c:idx val="4"/>
              <c:layout>
                <c:manualLayout>
                  <c:x val="-7.1543900177846766E-3"/>
                  <c:y val="-3.0689917820311576E-2"/>
                </c:manualLayout>
              </c:layout>
              <c:tx>
                <c:rich>
                  <a:bodyPr/>
                  <a:lstStyle/>
                  <a:p>
                    <a:fld id="{4AEECB50-B178-4D59-96E0-71F74AE8CC27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</a:p>
                  <a:p>
                    <a:fld id="{D77262B4-711C-4A6B-8BE8-8B4AA37A9F3F}" type="VALUE">
                      <a:rPr lang="en-US" baseline="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91258068082508"/>
                      <c:h val="0.151359814761904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EC9-4FBB-A336-E357FBE5C37A}"/>
                </c:ext>
              </c:extLst>
            </c:dLbl>
            <c:dLbl>
              <c:idx val="5"/>
              <c:layout>
                <c:manualLayout>
                  <c:x val="0.17910347717261568"/>
                  <c:y val="0.189916829829378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C9-4FBB-A336-E357FBE5C3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'Sales Tax'!$C$62:$C$67</c:f>
              <c:strCache>
                <c:ptCount val="6"/>
                <c:pt idx="0">
                  <c:v>Public Safety</c:v>
                </c:pt>
                <c:pt idx="1">
                  <c:v>Street Maintenance</c:v>
                </c:pt>
                <c:pt idx="2">
                  <c:v>Economic Development</c:v>
                </c:pt>
                <c:pt idx="3">
                  <c:v>Capital Outlay</c:v>
                </c:pt>
                <c:pt idx="4">
                  <c:v>Memorial Auditorium</c:v>
                </c:pt>
                <c:pt idx="5">
                  <c:v>Unallocated</c:v>
                </c:pt>
              </c:strCache>
            </c:strRef>
          </c:cat>
          <c:val>
            <c:numRef>
              <c:f>'Sales Tax'!$D$62:$D$67</c:f>
              <c:numCache>
                <c:formatCode>#,##0.00_);[Red]\(#,##0.00\)</c:formatCode>
                <c:ptCount val="6"/>
                <c:pt idx="0">
                  <c:v>0.5</c:v>
                </c:pt>
                <c:pt idx="1">
                  <c:v>0.5</c:v>
                </c:pt>
                <c:pt idx="2">
                  <c:v>0.25</c:v>
                </c:pt>
                <c:pt idx="3" formatCode="#,##0.000_);[Red]\(#,##0.000\)">
                  <c:v>0.125</c:v>
                </c:pt>
                <c:pt idx="4" formatCode="#,##0.000_);[Red]\(#,##0.000\)">
                  <c:v>0.125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C9-4FBB-A336-E357FBE5C37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'GMF exp by cat'!$A$27</c:f>
              <c:strCache>
                <c:ptCount val="1"/>
                <c:pt idx="0">
                  <c:v>   Personnel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'GMF exp by cat'!$B$26:$F$26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'GMF exp by cat'!$B$27:$F$27</c:f>
              <c:numCache>
                <c:formatCode>#,##0_);[Red]\(#,##0\)</c:formatCode>
                <c:ptCount val="5"/>
                <c:pt idx="0">
                  <c:v>10454291.679999998</c:v>
                </c:pt>
                <c:pt idx="1">
                  <c:v>10908022.49</c:v>
                </c:pt>
                <c:pt idx="2">
                  <c:v>11485394.610000001</c:v>
                </c:pt>
                <c:pt idx="3">
                  <c:v>12228218.92</c:v>
                </c:pt>
                <c:pt idx="4">
                  <c:v>13194708.980000002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6-4F82-AA1F-8FD7E0B903E4}"/>
            </c:ext>
          </c:extLst>
        </c:ser>
        <c:ser>
          <c:idx val="1"/>
          <c:order val="1"/>
          <c:tx>
            <c:strRef>
              <c:f>'GMF exp by cat'!$A$28</c:f>
              <c:strCache>
                <c:ptCount val="1"/>
                <c:pt idx="0">
                  <c:v>   Contractual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'GMF exp by cat'!$B$26:$F$26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'GMF exp by cat'!$B$28:$F$28</c:f>
              <c:numCache>
                <c:formatCode>#,##0_);[Red]\(#,##0\)</c:formatCode>
                <c:ptCount val="5"/>
                <c:pt idx="0">
                  <c:v>1793110.03</c:v>
                </c:pt>
                <c:pt idx="1">
                  <c:v>2202454.7500000005</c:v>
                </c:pt>
                <c:pt idx="2">
                  <c:v>2680753.98</c:v>
                </c:pt>
                <c:pt idx="3">
                  <c:v>3490567.6700000004</c:v>
                </c:pt>
                <c:pt idx="4">
                  <c:v>3746779.2699999996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C6-4F82-AA1F-8FD7E0B903E4}"/>
            </c:ext>
          </c:extLst>
        </c:ser>
        <c:ser>
          <c:idx val="2"/>
          <c:order val="2"/>
          <c:tx>
            <c:strRef>
              <c:f>'GMF exp by cat'!$A$29</c:f>
              <c:strCache>
                <c:ptCount val="1"/>
                <c:pt idx="0">
                  <c:v>   Commodities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'GMF exp by cat'!$B$26:$F$26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'GMF exp by cat'!$B$29:$F$29</c:f>
              <c:numCache>
                <c:formatCode>#,##0_);[Red]\(#,##0\)</c:formatCode>
                <c:ptCount val="5"/>
                <c:pt idx="0">
                  <c:v>848692.11</c:v>
                </c:pt>
                <c:pt idx="1">
                  <c:v>921796.45000000019</c:v>
                </c:pt>
                <c:pt idx="2">
                  <c:v>1444079.7700000003</c:v>
                </c:pt>
                <c:pt idx="3">
                  <c:v>1422757.0899999999</c:v>
                </c:pt>
                <c:pt idx="4">
                  <c:v>1350071.2400000002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C6-4F82-AA1F-8FD7E0B903E4}"/>
            </c:ext>
          </c:extLst>
        </c:ser>
        <c:ser>
          <c:idx val="3"/>
          <c:order val="3"/>
          <c:tx>
            <c:strRef>
              <c:f>'GMF exp by cat'!$A$30</c:f>
              <c:strCache>
                <c:ptCount val="1"/>
                <c:pt idx="0">
                  <c:v>   Capital Outlay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'GMF exp by cat'!$B$26:$F$26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'GMF exp by cat'!$B$30:$F$30</c:f>
              <c:numCache>
                <c:formatCode>#,##0_);[Red]\(#,##0\)</c:formatCode>
                <c:ptCount val="5"/>
                <c:pt idx="0">
                  <c:v>822855.79</c:v>
                </c:pt>
                <c:pt idx="1">
                  <c:v>913159.42999999993</c:v>
                </c:pt>
                <c:pt idx="2">
                  <c:v>1586327.25</c:v>
                </c:pt>
                <c:pt idx="3">
                  <c:v>1076613.1200000001</c:v>
                </c:pt>
                <c:pt idx="4">
                  <c:v>1464589.9999999998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C6-4F82-AA1F-8FD7E0B90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5685664"/>
        <c:axId val="275698144"/>
      </c:barChart>
      <c:catAx>
        <c:axId val="2756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698144"/>
        <c:crosses val="autoZero"/>
        <c:auto val="1"/>
        <c:lblAlgn val="ctr"/>
        <c:lblOffset val="100"/>
        <c:noMultiLvlLbl val="0"/>
      </c:catAx>
      <c:valAx>
        <c:axId val="2756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68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'GMF exp by cat'!$A$43</c:f>
              <c:strCache>
                <c:ptCount val="1"/>
                <c:pt idx="0">
                  <c:v>   Personnel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'GMF exp by cat'!$B$42:$F$42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'GMF exp by cat'!$B$43:$F$43</c:f>
              <c:numCache>
                <c:formatCode>0.0%</c:formatCode>
                <c:ptCount val="5"/>
                <c:pt idx="0">
                  <c:v>0.75108337718883378</c:v>
                </c:pt>
                <c:pt idx="1">
                  <c:v>0.72985656570921775</c:v>
                </c:pt>
                <c:pt idx="2">
                  <c:v>0.66788924889825663</c:v>
                </c:pt>
                <c:pt idx="3">
                  <c:v>0.67121054309950823</c:v>
                </c:pt>
                <c:pt idx="4">
                  <c:v>0.6678785755634612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E-4B45-B3BA-A42911AAC85F}"/>
            </c:ext>
          </c:extLst>
        </c:ser>
        <c:ser>
          <c:idx val="1"/>
          <c:order val="1"/>
          <c:tx>
            <c:strRef>
              <c:f>'GMF exp by cat'!$A$44</c:f>
              <c:strCache>
                <c:ptCount val="1"/>
                <c:pt idx="0">
                  <c:v>   Contractual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'GMF exp by cat'!$B$42:$F$42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'GMF exp by cat'!$B$44:$F$44</c:f>
              <c:numCache>
                <c:formatCode>0.0%</c:formatCode>
                <c:ptCount val="5"/>
                <c:pt idx="0">
                  <c:v>0.12882509673802897</c:v>
                </c:pt>
                <c:pt idx="1">
                  <c:v>0.14736640499582929</c:v>
                </c:pt>
                <c:pt idx="2">
                  <c:v>0.15588900712425866</c:v>
                </c:pt>
                <c:pt idx="3">
                  <c:v>0.19159828891142272</c:v>
                </c:pt>
                <c:pt idx="4">
                  <c:v>0.18965129171028555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E-4B45-B3BA-A42911AAC85F}"/>
            </c:ext>
          </c:extLst>
        </c:ser>
        <c:ser>
          <c:idx val="2"/>
          <c:order val="2"/>
          <c:tx>
            <c:strRef>
              <c:f>'GMF exp by cat'!$A$45</c:f>
              <c:strCache>
                <c:ptCount val="1"/>
                <c:pt idx="0">
                  <c:v>   Commodities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'GMF exp by cat'!$B$42:$F$42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'GMF exp by cat'!$B$45:$F$45</c:f>
              <c:numCache>
                <c:formatCode>0.0%</c:formatCode>
                <c:ptCount val="5"/>
                <c:pt idx="0">
                  <c:v>6.0973861805653902E-2</c:v>
                </c:pt>
                <c:pt idx="1">
                  <c:v>6.1677466460737816E-2</c:v>
                </c:pt>
                <c:pt idx="2">
                  <c:v>8.3974942584447015E-2</c:v>
                </c:pt>
                <c:pt idx="3">
                  <c:v>7.8095556296891674E-2</c:v>
                </c:pt>
                <c:pt idx="4">
                  <c:v>6.8336759685047321E-2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8E-4B45-B3BA-A42911AAC85F}"/>
            </c:ext>
          </c:extLst>
        </c:ser>
        <c:ser>
          <c:idx val="3"/>
          <c:order val="3"/>
          <c:tx>
            <c:strRef>
              <c:f>'GMF exp by cat'!$A$46</c:f>
              <c:strCache>
                <c:ptCount val="1"/>
                <c:pt idx="0">
                  <c:v>   Capital Outlay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'GMF exp by cat'!$B$42:$F$42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'GMF exp by cat'!$B$46:$F$46</c:f>
              <c:numCache>
                <c:formatCode>0.0%</c:formatCode>
                <c:ptCount val="5"/>
                <c:pt idx="0">
                  <c:v>5.9117664267483494E-2</c:v>
                </c:pt>
                <c:pt idx="1">
                  <c:v>6.1099562834215131E-2</c:v>
                </c:pt>
                <c:pt idx="2">
                  <c:v>9.22468013930378E-2</c:v>
                </c:pt>
                <c:pt idx="3">
                  <c:v>5.9095611692177336E-2</c:v>
                </c:pt>
                <c:pt idx="4">
                  <c:v>7.4133373041205902E-2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8E-4B45-B3BA-A42911AAC8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10726671"/>
        <c:axId val="2010732911"/>
      </c:barChart>
      <c:catAx>
        <c:axId val="201072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732911"/>
        <c:crosses val="autoZero"/>
        <c:auto val="1"/>
        <c:lblAlgn val="ctr"/>
        <c:lblOffset val="100"/>
        <c:noMultiLvlLbl val="0"/>
      </c:catAx>
      <c:valAx>
        <c:axId val="201073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726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0.7857</cdr:x>
      <cdr:y>0.65437</cdr:y>
    </cdr:from>
    <cdr:to>
      <cdr:x>0.93814</cdr:x>
      <cdr:y>0.83495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D8DBC7D-6DB0-A77C-56AF-51D3C9A13813}"/>
            </a:ext>
          </a:extLst>
        </cdr:cNvPr>
        <cdr:cNvSpPr txBox="1"/>
      </cdr:nvSpPr>
      <cdr:spPr>
        <a:xfrm xmlns:a="http://schemas.openxmlformats.org/drawingml/2006/main">
          <a:off x="6474130" y="3313470"/>
          <a:ext cx="125614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kern="1200" dirty="0"/>
            <a:t>Total</a:t>
          </a:r>
        </a:p>
        <a:p xmlns:a="http://schemas.openxmlformats.org/drawingml/2006/main">
          <a:pPr algn="ctr"/>
          <a:r>
            <a:rPr lang="en-US" sz="1800" b="1" kern="1200" dirty="0"/>
            <a:t>$6,619,728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B679E8-57F5-4127-9260-BEC2343B9C2A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E25547-6967-41F8-99EE-54D95B1F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3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25547-6967-41F8-99EE-54D95B1F1E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2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25547-6967-41F8-99EE-54D95B1F1E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7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25547-6967-41F8-99EE-54D95B1F1E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2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43A4-6775-505E-87F3-7932794F5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2026 Financial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9C792-7B28-C0D1-417E-6733D66537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Projections Through 2031</a:t>
            </a:r>
          </a:p>
        </p:txBody>
      </p:sp>
    </p:spTree>
    <p:extLst>
      <p:ext uri="{BB962C8B-B14F-4D97-AF65-F5344CB8AC3E}">
        <p14:creationId xmlns:p14="http://schemas.microsoft.com/office/powerpoint/2010/main" val="397117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C282E-D2F8-0188-6E49-98F08700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4880"/>
            <a:ext cx="9163352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Fund by Operations</a:t>
            </a:r>
            <a:br>
              <a:rPr lang="en-US" dirty="0"/>
            </a:br>
            <a:r>
              <a:rPr lang="en-US" dirty="0"/>
              <a:t>Property Tax Support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F8F747-5A68-6801-0083-C3F3D45CC6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556744"/>
              </p:ext>
            </p:extLst>
          </p:nvPr>
        </p:nvGraphicFramePr>
        <p:xfrm>
          <a:off x="677862" y="1543665"/>
          <a:ext cx="8239995" cy="506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9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10ECAE-6F62-AB12-FB5E-A32817CF1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277938"/>
              </p:ext>
            </p:extLst>
          </p:nvPr>
        </p:nvGraphicFramePr>
        <p:xfrm>
          <a:off x="7659966" y="1669645"/>
          <a:ext cx="1754909" cy="741045"/>
        </p:xfrm>
        <a:graphic>
          <a:graphicData uri="http://schemas.openxmlformats.org/drawingml/2006/table">
            <a:tbl>
              <a:tblPr/>
              <a:tblGrid>
                <a:gridCol w="1754909">
                  <a:extLst>
                    <a:ext uri="{9D8B030D-6E8A-4147-A177-3AD203B41FA5}">
                      <a16:colId xmlns:a16="http://schemas.microsoft.com/office/drawing/2014/main" val="865301041"/>
                    </a:ext>
                  </a:extLst>
                </a:gridCol>
              </a:tblGrid>
              <a:tr h="5456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$12,781,661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27643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5323E81-EF87-D77A-2A06-9DBAD58D515C}"/>
              </a:ext>
            </a:extLst>
          </p:cNvPr>
          <p:cNvSpPr txBox="1">
            <a:spLocks/>
          </p:cNvSpPr>
          <p:nvPr/>
        </p:nvSpPr>
        <p:spPr>
          <a:xfrm>
            <a:off x="1110344" y="424880"/>
            <a:ext cx="873034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General Fund by Operations</a:t>
            </a:r>
            <a:br>
              <a:rPr lang="en-US" dirty="0"/>
            </a:br>
            <a:r>
              <a:rPr lang="en-US" dirty="0"/>
              <a:t>Sales Tax Support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7D1241B-1741-E305-52CA-632A00397D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844701"/>
              </p:ext>
            </p:extLst>
          </p:nvPr>
        </p:nvGraphicFramePr>
        <p:xfrm>
          <a:off x="677862" y="1330036"/>
          <a:ext cx="9251229" cy="523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20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27A1-5EC3-F2EC-A797-688CCC27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Programs Funded by Both</a:t>
            </a:r>
            <a:br>
              <a:rPr lang="en-US" dirty="0"/>
            </a:br>
            <a:r>
              <a:rPr lang="en-US" dirty="0"/>
              <a:t>Property and Sales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9505-E7ED-20EB-B366-E7586300B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Additional funding for each of the following services was approved by the voters in special elections. These were traditionally only funded by property tax. </a:t>
            </a:r>
          </a:p>
          <a:p>
            <a:r>
              <a:rPr lang="en-US" dirty="0"/>
              <a:t>Police </a:t>
            </a:r>
          </a:p>
          <a:p>
            <a:r>
              <a:rPr lang="en-US" dirty="0"/>
              <a:t>Fire</a:t>
            </a:r>
          </a:p>
          <a:p>
            <a:r>
              <a:rPr lang="en-US" dirty="0"/>
              <a:t>Street Preservation</a:t>
            </a:r>
          </a:p>
          <a:p>
            <a:r>
              <a:rPr lang="en-US" dirty="0"/>
              <a:t>Memorial Auditorium</a:t>
            </a:r>
          </a:p>
          <a:p>
            <a:r>
              <a:rPr lang="en-US" dirty="0"/>
              <a:t>Economic Development (also utility funds)</a:t>
            </a:r>
          </a:p>
          <a:p>
            <a:r>
              <a:rPr lang="en-US" dirty="0"/>
              <a:t>Capital Equipment (also utility and bond funds)</a:t>
            </a:r>
          </a:p>
          <a:p>
            <a:r>
              <a:rPr lang="en-US" dirty="0"/>
              <a:t>General Operations (County sales tax)</a:t>
            </a:r>
          </a:p>
        </p:txBody>
      </p:sp>
    </p:spTree>
    <p:extLst>
      <p:ext uri="{BB962C8B-B14F-4D97-AF65-F5344CB8AC3E}">
        <p14:creationId xmlns:p14="http://schemas.microsoft.com/office/powerpoint/2010/main" val="46436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1E6777-72E4-5074-6D73-4DE4D1BA6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Actuals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45F453-DBB5-0326-7B04-5788742BBB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767A-28A3-AF40-38D7-86954859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6144"/>
            <a:ext cx="8596668" cy="1320800"/>
          </a:xfrm>
        </p:spPr>
        <p:txBody>
          <a:bodyPr/>
          <a:lstStyle/>
          <a:p>
            <a:r>
              <a:rPr lang="en-US" dirty="0"/>
              <a:t>Revenues</a:t>
            </a:r>
            <a:br>
              <a:rPr lang="en-US" dirty="0"/>
            </a:br>
            <a:r>
              <a:rPr lang="en-US" sz="2800" dirty="0"/>
              <a:t>2025 General Fund Revenues by Source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76C3F-E203-7F41-FB02-1B0F04CB1550}"/>
              </a:ext>
            </a:extLst>
          </p:cNvPr>
          <p:cNvSpPr txBox="1"/>
          <p:nvPr/>
        </p:nvSpPr>
        <p:spPr>
          <a:xfrm>
            <a:off x="1259271" y="2281382"/>
            <a:ext cx="156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Total</a:t>
            </a:r>
          </a:p>
          <a:p>
            <a:pPr algn="ctr"/>
            <a:r>
              <a:rPr lang="en-US" sz="2000" b="1" dirty="0">
                <a:latin typeface="Aptos" panose="020B0004020202020204" pitchFamily="34" charset="0"/>
              </a:rPr>
              <a:t>$19,977,210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444F072-6439-E463-3F7A-E9E2DDD73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024792"/>
              </p:ext>
            </p:extLst>
          </p:nvPr>
        </p:nvGraphicFramePr>
        <p:xfrm>
          <a:off x="379174" y="1108369"/>
          <a:ext cx="10553555" cy="562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5909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D345-F67C-4525-DFEE-0112A20E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Property Tax - 2026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6CCE78-8027-5E70-29FE-9FB562AB9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476784"/>
              </p:ext>
            </p:extLst>
          </p:nvPr>
        </p:nvGraphicFramePr>
        <p:xfrm>
          <a:off x="988290" y="1597891"/>
          <a:ext cx="6881093" cy="4128655"/>
        </p:xfrm>
        <a:graphic>
          <a:graphicData uri="http://schemas.openxmlformats.org/drawingml/2006/table">
            <a:tbl>
              <a:tblPr firstRow="1" firstCol="1" bandRow="1"/>
              <a:tblGrid>
                <a:gridCol w="4200473">
                  <a:extLst>
                    <a:ext uri="{9D8B030D-6E8A-4147-A177-3AD203B41FA5}">
                      <a16:colId xmlns:a16="http://schemas.microsoft.com/office/drawing/2014/main" val="3225139635"/>
                    </a:ext>
                  </a:extLst>
                </a:gridCol>
                <a:gridCol w="1340310">
                  <a:extLst>
                    <a:ext uri="{9D8B030D-6E8A-4147-A177-3AD203B41FA5}">
                      <a16:colId xmlns:a16="http://schemas.microsoft.com/office/drawing/2014/main" val="1547566591"/>
                    </a:ext>
                  </a:extLst>
                </a:gridCol>
                <a:gridCol w="1340310">
                  <a:extLst>
                    <a:ext uri="{9D8B030D-6E8A-4147-A177-3AD203B41FA5}">
                      <a16:colId xmlns:a16="http://schemas.microsoft.com/office/drawing/2014/main" val="3082508710"/>
                    </a:ext>
                  </a:extLst>
                </a:gridCol>
              </a:tblGrid>
              <a:tr h="582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Entity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 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321056"/>
                  </a:ext>
                </a:extLst>
              </a:tr>
              <a:tr h="582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USD 250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55.717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87740"/>
                  </a:ext>
                </a:extLst>
              </a:tr>
              <a:tr h="582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of Pittsburg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52.006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347916"/>
                  </a:ext>
                </a:extLst>
              </a:tr>
              <a:tr h="582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Crawford County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48.639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30.5%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42719"/>
                  </a:ext>
                </a:extLst>
              </a:tr>
              <a:tr h="582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Kansas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874022"/>
                  </a:ext>
                </a:extLst>
              </a:tr>
              <a:tr h="608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Kansas Wildcat Extension #14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1.456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812467"/>
                  </a:ext>
                </a:extLst>
              </a:tr>
              <a:tr h="608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159.318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0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47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CDFD6-6704-B001-E16C-7F33C9957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2EA6-D9B9-662D-A05B-33429335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1824"/>
            <a:ext cx="8596668" cy="851928"/>
          </a:xfrm>
        </p:spPr>
        <p:txBody>
          <a:bodyPr/>
          <a:lstStyle/>
          <a:p>
            <a:r>
              <a:rPr lang="en-US" dirty="0"/>
              <a:t>Pittsburg Property Tax - 2026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BF478C-E64B-9EF5-0358-4F8E9A387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532398"/>
              </p:ext>
            </p:extLst>
          </p:nvPr>
        </p:nvGraphicFramePr>
        <p:xfrm>
          <a:off x="1089891" y="1286044"/>
          <a:ext cx="6881092" cy="2911895"/>
        </p:xfrm>
        <a:graphic>
          <a:graphicData uri="http://schemas.openxmlformats.org/drawingml/2006/table">
            <a:tbl>
              <a:tblPr firstRow="1" firstCol="1" bandRow="1"/>
              <a:tblGrid>
                <a:gridCol w="5216563">
                  <a:extLst>
                    <a:ext uri="{9D8B030D-6E8A-4147-A177-3AD203B41FA5}">
                      <a16:colId xmlns:a16="http://schemas.microsoft.com/office/drawing/2014/main" val="3225139635"/>
                    </a:ext>
                  </a:extLst>
                </a:gridCol>
                <a:gridCol w="1664529">
                  <a:extLst>
                    <a:ext uri="{9D8B030D-6E8A-4147-A177-3AD203B41FA5}">
                      <a16:colId xmlns:a16="http://schemas.microsoft.com/office/drawing/2014/main" val="1547566591"/>
                    </a:ext>
                  </a:extLst>
                </a:gridCol>
              </a:tblGrid>
              <a:tr h="582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Entity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 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321056"/>
                  </a:ext>
                </a:extLst>
              </a:tr>
              <a:tr h="582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Fund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37.789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87740"/>
                  </a:ext>
                </a:extLst>
              </a:tr>
              <a:tr h="582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Debt Service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8.083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347916"/>
                  </a:ext>
                </a:extLst>
              </a:tr>
              <a:tr h="582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Library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6.134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42719"/>
                  </a:ext>
                </a:extLst>
              </a:tr>
              <a:tr h="582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52.006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8740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A1738E-7FD0-524D-168F-959AEAEF21EB}"/>
              </a:ext>
            </a:extLst>
          </p:cNvPr>
          <p:cNvSpPr txBox="1"/>
          <p:nvPr/>
        </p:nvSpPr>
        <p:spPr>
          <a:xfrm>
            <a:off x="1089891" y="4328070"/>
            <a:ext cx="7426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Impacting Factors: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Most stable revenue 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County determines assessed value and assigns mill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Budgetary guidance provided in June, final calculation in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Debt service and Library are restricted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Primary funding source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Public 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Workforce Retention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Parks and Recreation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60964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56B2-AE61-4664-001A-DC33EC8F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9532"/>
            <a:ext cx="8596668" cy="1320800"/>
          </a:xfrm>
        </p:spPr>
        <p:txBody>
          <a:bodyPr/>
          <a:lstStyle/>
          <a:p>
            <a:r>
              <a:rPr lang="en-US" dirty="0"/>
              <a:t>Property Tax Actuals</a:t>
            </a:r>
            <a:br>
              <a:rPr lang="en-US" dirty="0"/>
            </a:br>
            <a:r>
              <a:rPr lang="en-US" sz="2800" dirty="0"/>
              <a:t>Assessed Value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B3E001B-49E3-EDC3-5CA3-2803EFBA7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771413"/>
              </p:ext>
            </p:extLst>
          </p:nvPr>
        </p:nvGraphicFramePr>
        <p:xfrm>
          <a:off x="381000" y="1810332"/>
          <a:ext cx="9141691" cy="443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3548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8117-9703-5DDC-232D-801F514D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 Rates, Valuation, Levy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550197-F941-F1E9-B1B1-6EA3EC9063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041580"/>
              </p:ext>
            </p:extLst>
          </p:nvPr>
        </p:nvGraphicFramePr>
        <p:xfrm>
          <a:off x="866775" y="1581150"/>
          <a:ext cx="8096250" cy="4567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9375">
                  <a:extLst>
                    <a:ext uri="{9D8B030D-6E8A-4147-A177-3AD203B41FA5}">
                      <a16:colId xmlns:a16="http://schemas.microsoft.com/office/drawing/2014/main" val="4051766583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2548203165"/>
                    </a:ext>
                  </a:extLst>
                </a:gridCol>
                <a:gridCol w="1191202">
                  <a:extLst>
                    <a:ext uri="{9D8B030D-6E8A-4147-A177-3AD203B41FA5}">
                      <a16:colId xmlns:a16="http://schemas.microsoft.com/office/drawing/2014/main" val="3187411101"/>
                    </a:ext>
                  </a:extLst>
                </a:gridCol>
                <a:gridCol w="1507548">
                  <a:extLst>
                    <a:ext uri="{9D8B030D-6E8A-4147-A177-3AD203B41FA5}">
                      <a16:colId xmlns:a16="http://schemas.microsoft.com/office/drawing/2014/main" val="2999571195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2280840852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417170352"/>
                    </a:ext>
                  </a:extLst>
                </a:gridCol>
              </a:tblGrid>
              <a:tr h="4009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Mill Rate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Change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Assessed Value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Dollars Levied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Change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5438234"/>
                  </a:ext>
                </a:extLst>
              </a:tr>
              <a:tr h="4009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52.006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2.3%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$179,626,310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$9,342,043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9.0%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4556912"/>
                  </a:ext>
                </a:extLst>
              </a:tr>
              <a:tr h="4009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50.854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-0.1%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168,488,334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8,574,203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5.2%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8517021"/>
                  </a:ext>
                </a:extLst>
              </a:tr>
              <a:tr h="4009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50.889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-1.9%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160,191,141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8,153,088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10.3%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558961"/>
                  </a:ext>
                </a:extLst>
              </a:tr>
              <a:tr h="4009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51.896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0.5%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143,208,170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7,394,698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6.6%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9623905"/>
                  </a:ext>
                </a:extLst>
              </a:tr>
              <a:tr h="4009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51.636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0.3%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134,771,598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6,937,369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0.8%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0740172"/>
                  </a:ext>
                </a:extLst>
              </a:tr>
              <a:tr h="4009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51.475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0.0%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134,528,473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6,879,544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-1.2%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9990285"/>
                  </a:ext>
                </a:extLst>
              </a:tr>
              <a:tr h="4009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51.469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0.0%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135,225,048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6,959,910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3.5%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1396015"/>
                  </a:ext>
                </a:extLst>
              </a:tr>
              <a:tr h="4009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51.493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0.1%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130,553,454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6,722,521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9953222"/>
                  </a:ext>
                </a:extLst>
              </a:tr>
              <a:tr h="4009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51.467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-0.1%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128,182,295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6,597,188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6.7%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6393516"/>
                  </a:ext>
                </a:extLst>
              </a:tr>
              <a:tr h="4009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51.539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Avg. 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119,976,319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6,183,482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Avg. 4.8%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1894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636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5E4C-5E61-0E35-0A85-558B2EC5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164"/>
          </a:xfrm>
        </p:spPr>
        <p:txBody>
          <a:bodyPr/>
          <a:lstStyle/>
          <a:p>
            <a:r>
              <a:rPr lang="en-US" dirty="0"/>
              <a:t>Sales Taxes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909B36-FF81-E269-43CA-FABC4F6B3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023221"/>
              </p:ext>
            </p:extLst>
          </p:nvPr>
        </p:nvGraphicFramePr>
        <p:xfrm>
          <a:off x="1209964" y="1708727"/>
          <a:ext cx="7296727" cy="4110182"/>
        </p:xfrm>
        <a:graphic>
          <a:graphicData uri="http://schemas.openxmlformats.org/drawingml/2006/table">
            <a:tbl>
              <a:tblPr firstRow="1" firstCol="1" bandRow="1"/>
              <a:tblGrid>
                <a:gridCol w="3805669">
                  <a:extLst>
                    <a:ext uri="{9D8B030D-6E8A-4147-A177-3AD203B41FA5}">
                      <a16:colId xmlns:a16="http://schemas.microsoft.com/office/drawing/2014/main" val="2718335263"/>
                    </a:ext>
                  </a:extLst>
                </a:gridCol>
                <a:gridCol w="1913215">
                  <a:extLst>
                    <a:ext uri="{9D8B030D-6E8A-4147-A177-3AD203B41FA5}">
                      <a16:colId xmlns:a16="http://schemas.microsoft.com/office/drawing/2014/main" val="2422467642"/>
                    </a:ext>
                  </a:extLst>
                </a:gridCol>
                <a:gridCol w="1577843">
                  <a:extLst>
                    <a:ext uri="{9D8B030D-6E8A-4147-A177-3AD203B41FA5}">
                      <a16:colId xmlns:a16="http://schemas.microsoft.com/office/drawing/2014/main" val="1904852033"/>
                    </a:ext>
                  </a:extLst>
                </a:gridCol>
              </a:tblGrid>
              <a:tr h="55680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Pittsburg Sales Tax Earmarks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962464"/>
                  </a:ext>
                </a:extLst>
              </a:tr>
              <a:tr h="556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Purpose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Date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648593"/>
                  </a:ext>
                </a:extLst>
              </a:tr>
              <a:tr h="4883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Safety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12-31-2033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133589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Street Maintenance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3-31-2031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356520"/>
                  </a:ext>
                </a:extLst>
              </a:tr>
              <a:tr h="4883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Development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Ongoing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211799"/>
                  </a:ext>
                </a:extLst>
              </a:tr>
              <a:tr h="5215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Outlay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Ongoing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52482"/>
                  </a:ext>
                </a:extLst>
              </a:tr>
              <a:tr h="4883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Memorial Auditorium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Ongoing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36751"/>
                  </a:ext>
                </a:extLst>
              </a:tr>
              <a:tr h="4883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       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51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59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F527-DFFE-9695-F558-8468BEF2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Data-Driven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E8FCA-806C-4673-157B-527501F75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Analyze Revenue and Expenditure Trends</a:t>
            </a:r>
          </a:p>
          <a:p>
            <a:r>
              <a:rPr lang="en-US" sz="2000" dirty="0"/>
              <a:t>Identify Impactful Circumstances</a:t>
            </a:r>
          </a:p>
          <a:p>
            <a:r>
              <a:rPr lang="en-US" sz="2000" dirty="0"/>
              <a:t>Project Resources and Needs</a:t>
            </a:r>
          </a:p>
          <a:p>
            <a:r>
              <a:rPr lang="en-US" sz="2000" dirty="0"/>
              <a:t>Maintain Structural Balance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6277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FFD1-0E6D-F770-92DC-EAC0BC76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Sales Tax Collections - Actuals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E55AB3-810B-4BEE-DECF-05E4D5463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726660"/>
              </p:ext>
            </p:extLst>
          </p:nvPr>
        </p:nvGraphicFramePr>
        <p:xfrm>
          <a:off x="424873" y="1311564"/>
          <a:ext cx="9291782" cy="340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0A95A9-04BB-6CB7-82C7-85232D5B12FB}"/>
              </a:ext>
            </a:extLst>
          </p:cNvPr>
          <p:cNvSpPr txBox="1"/>
          <p:nvPr/>
        </p:nvSpPr>
        <p:spPr>
          <a:xfrm>
            <a:off x="1182255" y="4749558"/>
            <a:ext cx="7426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Impacting Factors: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State limit is 2%, city’s assessment is 1.5% (could assess an additional 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Sales tax collections have increased an average of 6.4%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Sales tax is volatile – since 2018, increase has been from .7% to 13.7%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Sales taxes have been approved by voters to address needs not able to be met by property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4216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6A4F-9942-31A9-4756-A4B52556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in Pittsburg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B91F5B-733E-6B2D-ADC4-8690183A8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432601"/>
              </p:ext>
            </p:extLst>
          </p:nvPr>
        </p:nvGraphicFramePr>
        <p:xfrm>
          <a:off x="677863" y="1348510"/>
          <a:ext cx="9112682" cy="526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E28D8B-DEDE-9999-E417-213B63815BE3}"/>
              </a:ext>
            </a:extLst>
          </p:cNvPr>
          <p:cNvSpPr txBox="1"/>
          <p:nvPr/>
        </p:nvSpPr>
        <p:spPr>
          <a:xfrm>
            <a:off x="7870944" y="1838313"/>
            <a:ext cx="883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Total</a:t>
            </a:r>
          </a:p>
          <a:p>
            <a:pPr algn="ctr"/>
            <a:r>
              <a:rPr lang="en-US" sz="2400" b="1" dirty="0"/>
              <a:t>9.0%</a:t>
            </a:r>
          </a:p>
        </p:txBody>
      </p:sp>
    </p:spTree>
    <p:extLst>
      <p:ext uri="{BB962C8B-B14F-4D97-AF65-F5344CB8AC3E}">
        <p14:creationId xmlns:p14="http://schemas.microsoft.com/office/powerpoint/2010/main" val="1321869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BA5C-59D3-BAD7-850B-1488350F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/>
          <a:lstStyle/>
          <a:p>
            <a:r>
              <a:rPr lang="en-US" dirty="0"/>
              <a:t>Pittsburg Sales Taxes - 1.5%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0826C8-82BA-B5C5-740B-A5B9EC804B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116" y="1837659"/>
            <a:ext cx="2232078" cy="438211"/>
          </a:xfrm>
          <a:prstGeom prst="rect">
            <a:avLst/>
          </a:prstGeom>
        </p:spPr>
      </p:pic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40DEC17C-F82E-2259-5D15-D8BAFB55F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03246"/>
              </p:ext>
            </p:extLst>
          </p:nvPr>
        </p:nvGraphicFramePr>
        <p:xfrm>
          <a:off x="1045598" y="877454"/>
          <a:ext cx="7860139" cy="578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416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234B-2000-B691-1796-4649D850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Categories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EBACC-8014-1441-160E-59B6A337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5595"/>
            <a:ext cx="3940848" cy="45358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Personnel Services</a:t>
            </a:r>
          </a:p>
          <a:p>
            <a:pPr lvl="1"/>
            <a:r>
              <a:rPr lang="en-US" dirty="0"/>
              <a:t>Salaries</a:t>
            </a:r>
          </a:p>
          <a:p>
            <a:pPr lvl="1"/>
            <a:r>
              <a:rPr lang="en-US" dirty="0"/>
              <a:t>Health Care</a:t>
            </a:r>
          </a:p>
          <a:p>
            <a:pPr lvl="1"/>
            <a:r>
              <a:rPr lang="en-US" dirty="0"/>
              <a:t>Taxes</a:t>
            </a:r>
          </a:p>
          <a:p>
            <a:pPr lvl="1"/>
            <a:r>
              <a:rPr lang="en-US" dirty="0"/>
              <a:t>Retirement Contributions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Contractual Services</a:t>
            </a:r>
          </a:p>
          <a:p>
            <a:pPr lvl="1"/>
            <a:r>
              <a:rPr lang="en-US" dirty="0"/>
              <a:t>Software Licenses</a:t>
            </a:r>
          </a:p>
          <a:p>
            <a:pPr lvl="1"/>
            <a:r>
              <a:rPr lang="en-US" dirty="0"/>
              <a:t>Utilities</a:t>
            </a:r>
          </a:p>
          <a:p>
            <a:pPr lvl="1"/>
            <a:r>
              <a:rPr lang="en-US" dirty="0"/>
              <a:t>Professional Services</a:t>
            </a:r>
          </a:p>
          <a:p>
            <a:pPr lvl="1"/>
            <a:r>
              <a:rPr lang="en-US" dirty="0"/>
              <a:t>Maintenance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Lease Payments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4B4656-DFC8-63B7-40D6-361C34CBA3C7}"/>
              </a:ext>
            </a:extLst>
          </p:cNvPr>
          <p:cNvSpPr txBox="1">
            <a:spLocks/>
          </p:cNvSpPr>
          <p:nvPr/>
        </p:nvSpPr>
        <p:spPr>
          <a:xfrm>
            <a:off x="4856788" y="1625595"/>
            <a:ext cx="5053829" cy="4701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Commodities</a:t>
            </a:r>
          </a:p>
          <a:p>
            <a:pPr lvl="1"/>
            <a:r>
              <a:rPr lang="en-US" dirty="0"/>
              <a:t>Operating Supplies (shop and office)</a:t>
            </a:r>
          </a:p>
          <a:p>
            <a:pPr lvl="1"/>
            <a:r>
              <a:rPr lang="en-US" dirty="0"/>
              <a:t>Gas and Oil</a:t>
            </a:r>
          </a:p>
          <a:p>
            <a:pPr lvl="1"/>
            <a:r>
              <a:rPr lang="en-US" dirty="0"/>
              <a:t>Chemicals</a:t>
            </a:r>
          </a:p>
          <a:p>
            <a:pPr lvl="1"/>
            <a:r>
              <a:rPr lang="en-US" dirty="0"/>
              <a:t>Rock</a:t>
            </a:r>
          </a:p>
          <a:p>
            <a:pPr lvl="1"/>
            <a:r>
              <a:rPr lang="en-US" dirty="0"/>
              <a:t>Asphalt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Capital Outlay</a:t>
            </a:r>
          </a:p>
          <a:p>
            <a:pPr lvl="1"/>
            <a:r>
              <a:rPr lang="en-US" dirty="0"/>
              <a:t>Machinery (including IT)</a:t>
            </a:r>
          </a:p>
          <a:p>
            <a:pPr lvl="1"/>
            <a:r>
              <a:rPr lang="en-US" dirty="0"/>
              <a:t>Equipment</a:t>
            </a:r>
          </a:p>
          <a:p>
            <a:pPr lvl="1"/>
            <a:r>
              <a:rPr lang="en-US" dirty="0"/>
              <a:t>Vehicles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24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AB2F-F432-5352-F1C1-4B944DA6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988"/>
          </a:xfrm>
        </p:spPr>
        <p:txBody>
          <a:bodyPr/>
          <a:lstStyle/>
          <a:p>
            <a:r>
              <a:rPr lang="en-US" dirty="0"/>
              <a:t>General Fund Expenditures by Category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6F9DEAA-A347-179E-8272-2687FBF6D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586408"/>
              </p:ext>
            </p:extLst>
          </p:nvPr>
        </p:nvGraphicFramePr>
        <p:xfrm>
          <a:off x="677863" y="1398588"/>
          <a:ext cx="8596312" cy="484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3077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6E6E-2501-FA07-02E4-866457C7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98768"/>
            <a:ext cx="8596668" cy="847726"/>
          </a:xfrm>
        </p:spPr>
        <p:txBody>
          <a:bodyPr>
            <a:normAutofit fontScale="90000"/>
          </a:bodyPr>
          <a:lstStyle/>
          <a:p>
            <a:r>
              <a:rPr lang="en-US" dirty="0"/>
              <a:t>Category Share of General Fund Expenditures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531519C-A383-AF56-6F53-637255380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881329"/>
              </p:ext>
            </p:extLst>
          </p:nvPr>
        </p:nvGraphicFramePr>
        <p:xfrm>
          <a:off x="677863" y="1297858"/>
          <a:ext cx="8596312" cy="519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3642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29EB-042A-3C3E-179F-F30AD431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5" y="609600"/>
            <a:ext cx="9531928" cy="822036"/>
          </a:xfrm>
        </p:spPr>
        <p:txBody>
          <a:bodyPr>
            <a:normAutofit fontScale="90000"/>
          </a:bodyPr>
          <a:lstStyle/>
          <a:p>
            <a:r>
              <a:rPr lang="en-US" dirty="0"/>
              <a:t>Water/Wastewater Fund Expenditures by Category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36456A-1B8F-48C7-A6EE-DF8EADDB3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420415"/>
              </p:ext>
            </p:extLst>
          </p:nvPr>
        </p:nvGraphicFramePr>
        <p:xfrm>
          <a:off x="661773" y="1431636"/>
          <a:ext cx="8596312" cy="489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4966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F9CE99-7959-88E6-A6A4-C0CDFDA5A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B62AF8-1095-03F7-A991-F65D6327E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Primary Assumptions and Impacting Factors</a:t>
            </a:r>
          </a:p>
        </p:txBody>
      </p:sp>
    </p:spTree>
    <p:extLst>
      <p:ext uri="{BB962C8B-B14F-4D97-AF65-F5344CB8AC3E}">
        <p14:creationId xmlns:p14="http://schemas.microsoft.com/office/powerpoint/2010/main" val="1472396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118C-D21B-6EAC-AC01-F7F39250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Assumptions - Revenues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9F82B-C5D7-CE92-F852-459C565E5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956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Sales Tax: Historical – 6.4%, Projection – 2.5%</a:t>
            </a:r>
          </a:p>
          <a:p>
            <a:r>
              <a:rPr lang="en-US" sz="2000" dirty="0"/>
              <a:t>Property Tax: Historical – 5.6%, Projection 3%</a:t>
            </a:r>
          </a:p>
          <a:p>
            <a:r>
              <a:rPr lang="en-US" sz="2000" dirty="0"/>
              <a:t>Other Revenues</a:t>
            </a:r>
          </a:p>
          <a:p>
            <a:pPr lvl="1"/>
            <a:r>
              <a:rPr lang="en-US" sz="1800" dirty="0"/>
              <a:t>Franchise: Historical – 0.9%, Projection – flat (one-time increase of $200,000 for data center)</a:t>
            </a:r>
          </a:p>
          <a:p>
            <a:pPr lvl="1"/>
            <a:r>
              <a:rPr lang="en-US" sz="1800" dirty="0"/>
              <a:t>Gaming: Historical – 2.6%, Projection - flat</a:t>
            </a:r>
          </a:p>
          <a:p>
            <a:pPr lvl="1"/>
            <a:r>
              <a:rPr lang="en-US" sz="1800" dirty="0"/>
              <a:t>Health Care: Historical 1.5%, Projection - 5%</a:t>
            </a:r>
          </a:p>
          <a:p>
            <a:pPr lvl="1"/>
            <a:r>
              <a:rPr lang="en-US" sz="1800" dirty="0"/>
              <a:t>Investments: Historical Average </a:t>
            </a:r>
          </a:p>
          <a:p>
            <a:pPr lvl="1"/>
            <a:r>
              <a:rPr lang="en-US" sz="1800" dirty="0"/>
              <a:t>Grants/Fines/Fees/</a:t>
            </a:r>
            <a:r>
              <a:rPr lang="en-US" sz="1800" dirty="0" err="1"/>
              <a:t>Misc</a:t>
            </a:r>
            <a:r>
              <a:rPr lang="en-US" sz="1800" dirty="0"/>
              <a:t> – Historical Average</a:t>
            </a:r>
          </a:p>
          <a:p>
            <a:pPr lvl="1"/>
            <a:r>
              <a:rPr lang="en-US" sz="1800" dirty="0"/>
              <a:t>Utility revenues: Historical – 4%, Projection 3%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2355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235E-CC48-C128-FF6F-236EF1C5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Tax Projections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14802B-D647-B061-01AD-3E9E47088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461363"/>
              </p:ext>
            </p:extLst>
          </p:nvPr>
        </p:nvGraphicFramePr>
        <p:xfrm>
          <a:off x="525752" y="1488281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9F8788-3630-EA61-F7B2-21744DC00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260088"/>
              </p:ext>
            </p:extLst>
          </p:nvPr>
        </p:nvGraphicFramePr>
        <p:xfrm>
          <a:off x="791369" y="5619534"/>
          <a:ext cx="8572500" cy="381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86730379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9963768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0554133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13471366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1271206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41487620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004981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25945769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052852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5757052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2429737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5926213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082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$5,574,017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$5,655,741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$5,869,032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$6,416,327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$6,619,728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$7,500,538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$7,642,522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$7,814,584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$7,990,948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$8,171,721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$8,357,014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19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53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CFE9-52F8-BBDA-1648-74ED9A69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3278"/>
            <a:ext cx="8596668" cy="692727"/>
          </a:xfrm>
        </p:spPr>
        <p:txBody>
          <a:bodyPr/>
          <a:lstStyle/>
          <a:p>
            <a:r>
              <a:rPr lang="en-US" dirty="0"/>
              <a:t>Taxes in Kansas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909B50-8089-FBA8-B5C6-36512021C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2347" y="913157"/>
            <a:ext cx="8266641" cy="5255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0484E-179A-CDCB-D5A7-850AAAE82799}"/>
              </a:ext>
            </a:extLst>
          </p:cNvPr>
          <p:cNvSpPr txBox="1"/>
          <p:nvPr/>
        </p:nvSpPr>
        <p:spPr>
          <a:xfrm>
            <a:off x="514350" y="6397681"/>
            <a:ext cx="2911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League of Kansas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1417383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9DDC-AA23-4277-0710-A70CB3C1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Projections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DAD42A-9DAE-449F-C440-FEB32EF76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48878"/>
              </p:ext>
            </p:extLst>
          </p:nvPr>
        </p:nvGraphicFramePr>
        <p:xfrm>
          <a:off x="677335" y="5564113"/>
          <a:ext cx="9150152" cy="384810"/>
        </p:xfrm>
        <a:graphic>
          <a:graphicData uri="http://schemas.openxmlformats.org/drawingml/2006/table">
            <a:tbl>
              <a:tblPr/>
              <a:tblGrid>
                <a:gridCol w="893837">
                  <a:extLst>
                    <a:ext uri="{9D8B030D-6E8A-4147-A177-3AD203B41FA5}">
                      <a16:colId xmlns:a16="http://schemas.microsoft.com/office/drawing/2014/main" val="1842418017"/>
                    </a:ext>
                  </a:extLst>
                </a:gridCol>
                <a:gridCol w="818452">
                  <a:extLst>
                    <a:ext uri="{9D8B030D-6E8A-4147-A177-3AD203B41FA5}">
                      <a16:colId xmlns:a16="http://schemas.microsoft.com/office/drawing/2014/main" val="2339626011"/>
                    </a:ext>
                  </a:extLst>
                </a:gridCol>
                <a:gridCol w="818452">
                  <a:extLst>
                    <a:ext uri="{9D8B030D-6E8A-4147-A177-3AD203B41FA5}">
                      <a16:colId xmlns:a16="http://schemas.microsoft.com/office/drawing/2014/main" val="976548150"/>
                    </a:ext>
                  </a:extLst>
                </a:gridCol>
                <a:gridCol w="818452">
                  <a:extLst>
                    <a:ext uri="{9D8B030D-6E8A-4147-A177-3AD203B41FA5}">
                      <a16:colId xmlns:a16="http://schemas.microsoft.com/office/drawing/2014/main" val="2687622789"/>
                    </a:ext>
                  </a:extLst>
                </a:gridCol>
                <a:gridCol w="818452">
                  <a:extLst>
                    <a:ext uri="{9D8B030D-6E8A-4147-A177-3AD203B41FA5}">
                      <a16:colId xmlns:a16="http://schemas.microsoft.com/office/drawing/2014/main" val="201512134"/>
                    </a:ext>
                  </a:extLst>
                </a:gridCol>
                <a:gridCol w="818452">
                  <a:extLst>
                    <a:ext uri="{9D8B030D-6E8A-4147-A177-3AD203B41FA5}">
                      <a16:colId xmlns:a16="http://schemas.microsoft.com/office/drawing/2014/main" val="1446559915"/>
                    </a:ext>
                  </a:extLst>
                </a:gridCol>
                <a:gridCol w="818452">
                  <a:extLst>
                    <a:ext uri="{9D8B030D-6E8A-4147-A177-3AD203B41FA5}">
                      <a16:colId xmlns:a16="http://schemas.microsoft.com/office/drawing/2014/main" val="2702131133"/>
                    </a:ext>
                  </a:extLst>
                </a:gridCol>
                <a:gridCol w="818452">
                  <a:extLst>
                    <a:ext uri="{9D8B030D-6E8A-4147-A177-3AD203B41FA5}">
                      <a16:colId xmlns:a16="http://schemas.microsoft.com/office/drawing/2014/main" val="3068356660"/>
                    </a:ext>
                  </a:extLst>
                </a:gridCol>
                <a:gridCol w="818452">
                  <a:extLst>
                    <a:ext uri="{9D8B030D-6E8A-4147-A177-3AD203B41FA5}">
                      <a16:colId xmlns:a16="http://schemas.microsoft.com/office/drawing/2014/main" val="3468834005"/>
                    </a:ext>
                  </a:extLst>
                </a:gridCol>
                <a:gridCol w="818452">
                  <a:extLst>
                    <a:ext uri="{9D8B030D-6E8A-4147-A177-3AD203B41FA5}">
                      <a16:colId xmlns:a16="http://schemas.microsoft.com/office/drawing/2014/main" val="2106800750"/>
                    </a:ext>
                  </a:extLst>
                </a:gridCol>
                <a:gridCol w="890247">
                  <a:extLst>
                    <a:ext uri="{9D8B030D-6E8A-4147-A177-3AD203B41FA5}">
                      <a16:colId xmlns:a16="http://schemas.microsoft.com/office/drawing/2014/main" val="4185469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072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9,928,821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11,288,628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12,010,126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12,098,666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12,781,661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12,526,900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12,799,532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13,078,168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13,362,944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13,653,996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13,951,463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068445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D917357-8CED-D95C-D0B4-1C6CDAE3B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166341"/>
              </p:ext>
            </p:extLst>
          </p:nvPr>
        </p:nvGraphicFramePr>
        <p:xfrm>
          <a:off x="520700" y="1489075"/>
          <a:ext cx="8596313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8509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F1519-5F88-D1F2-5A7F-68015E7CE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F7D6-7129-92B1-9AF9-65014D94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 by Fund – General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02E8F-D014-28AB-7BC3-EAC77D66C550}"/>
              </a:ext>
            </a:extLst>
          </p:cNvPr>
          <p:cNvSpPr txBox="1"/>
          <p:nvPr/>
        </p:nvSpPr>
        <p:spPr>
          <a:xfrm>
            <a:off x="1182255" y="4546362"/>
            <a:ext cx="7426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Impacting Factors: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Property tax collections increase 3%, 3%, 3%, 2%, 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Sales tax increase 2.5%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Salary increase annually – 2%, 3%, 2%, 3%, 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 in Revenues from Data Center - $320,000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50% increase in cost of gas - $100,000 each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Ongoing contribution to Kelce School from gaming revenue - $400,000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Structurally balanced until 2031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49C45AC-FF05-1ED1-B4FF-09AC5BD334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861456"/>
              </p:ext>
            </p:extLst>
          </p:nvPr>
        </p:nvGraphicFramePr>
        <p:xfrm>
          <a:off x="766618" y="1403927"/>
          <a:ext cx="8596668" cy="3223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527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4178-E986-5F1F-8D89-A2590CF9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6327"/>
            <a:ext cx="8596668" cy="637309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 Care Contribution v. Benchmark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2DD410-B36A-4E20-74FF-822E3B325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262" y="939870"/>
            <a:ext cx="9046588" cy="56318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6E23B-7BCB-2214-E0D8-0AA78D0A644F}"/>
              </a:ext>
            </a:extLst>
          </p:cNvPr>
          <p:cNvSpPr txBox="1"/>
          <p:nvPr/>
        </p:nvSpPr>
        <p:spPr>
          <a:xfrm>
            <a:off x="421262" y="6571673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IMA</a:t>
            </a:r>
          </a:p>
        </p:txBody>
      </p:sp>
    </p:spTree>
    <p:extLst>
      <p:ext uri="{BB962C8B-B14F-4D97-AF65-F5344CB8AC3E}">
        <p14:creationId xmlns:p14="http://schemas.microsoft.com/office/powerpoint/2010/main" val="2591812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446A-3891-902D-BF28-4F02F8DF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964"/>
          </a:xfrm>
        </p:spPr>
        <p:txBody>
          <a:bodyPr/>
          <a:lstStyle/>
          <a:p>
            <a:r>
              <a:rPr lang="en-US" dirty="0"/>
              <a:t>2025 Bond Debt - $13,565,310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8621268-50DF-FA10-86D4-E2B44E9F2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157108"/>
              </p:ext>
            </p:extLst>
          </p:nvPr>
        </p:nvGraphicFramePr>
        <p:xfrm>
          <a:off x="677334" y="960582"/>
          <a:ext cx="8807881" cy="589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224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AA0D-1A96-47C6-07AA-AA6DFFC3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Service – GO Bond Limits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F6568F-7899-F482-90C9-6689459B5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947" y="1663701"/>
            <a:ext cx="8195428" cy="39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6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47F8-E20D-E0FE-F5B5-5CD0E2FC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Reserves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3E1B02-3A33-C342-7A89-BD82B4E974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213242"/>
              </p:ext>
            </p:extLst>
          </p:nvPr>
        </p:nvGraphicFramePr>
        <p:xfrm>
          <a:off x="393290" y="1482153"/>
          <a:ext cx="9311149" cy="4574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9354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67A8-73F1-875F-539F-E3E5262F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950E-D141-9C35-32A8-4A6991FF1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6956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Priorities are public safety and infrastructure</a:t>
            </a:r>
          </a:p>
          <a:p>
            <a:r>
              <a:rPr lang="en-US" sz="2400" dirty="0"/>
              <a:t>Revenues highly dependent on property and sales tax</a:t>
            </a:r>
          </a:p>
          <a:p>
            <a:r>
              <a:rPr lang="en-US" sz="2400" dirty="0"/>
              <a:t>Conservative revenue estimates</a:t>
            </a:r>
          </a:p>
          <a:p>
            <a:r>
              <a:rPr lang="en-US" sz="2400" dirty="0"/>
              <a:t>Anticipating increasing costs</a:t>
            </a:r>
          </a:p>
          <a:p>
            <a:r>
              <a:rPr lang="en-US" sz="2400" dirty="0"/>
              <a:t>Risks are volatility of sales tax and inflation impact</a:t>
            </a:r>
          </a:p>
          <a:p>
            <a:r>
              <a:rPr lang="en-US" sz="2400" dirty="0"/>
              <a:t>Projections are for steady growth and structural financial balance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080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4149-0796-41D1-957E-B90C735F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Property Tax Dollar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EBA9965-657B-B16B-1FB0-FF20DF9EF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904" y="1757513"/>
            <a:ext cx="8065913" cy="4486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13F91-E13E-27B4-BEEA-28D55EBFF884}"/>
              </a:ext>
            </a:extLst>
          </p:cNvPr>
          <p:cNvSpPr txBox="1"/>
          <p:nvPr/>
        </p:nvSpPr>
        <p:spPr>
          <a:xfrm>
            <a:off x="514350" y="6397681"/>
            <a:ext cx="2911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League of Kansas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372504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61AB-C5AE-7A26-05B7-3A209CF5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Assumptions and Actuals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18135A-1936-C4A2-44A8-DF5C58E95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229406"/>
              </p:ext>
            </p:extLst>
          </p:nvPr>
        </p:nvGraphicFramePr>
        <p:xfrm>
          <a:off x="596567" y="1453805"/>
          <a:ext cx="8189215" cy="4119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8620">
                  <a:extLst>
                    <a:ext uri="{9D8B030D-6E8A-4147-A177-3AD203B41FA5}">
                      <a16:colId xmlns:a16="http://schemas.microsoft.com/office/drawing/2014/main" val="2679408940"/>
                    </a:ext>
                  </a:extLst>
                </a:gridCol>
                <a:gridCol w="1568277">
                  <a:extLst>
                    <a:ext uri="{9D8B030D-6E8A-4147-A177-3AD203B41FA5}">
                      <a16:colId xmlns:a16="http://schemas.microsoft.com/office/drawing/2014/main" val="1482848583"/>
                    </a:ext>
                  </a:extLst>
                </a:gridCol>
                <a:gridCol w="2601798">
                  <a:extLst>
                    <a:ext uri="{9D8B030D-6E8A-4147-A177-3AD203B41FA5}">
                      <a16:colId xmlns:a16="http://schemas.microsoft.com/office/drawing/2014/main" val="1655623470"/>
                    </a:ext>
                  </a:extLst>
                </a:gridCol>
                <a:gridCol w="1800520">
                  <a:extLst>
                    <a:ext uri="{9D8B030D-6E8A-4147-A177-3AD203B41FA5}">
                      <a16:colId xmlns:a16="http://schemas.microsoft.com/office/drawing/2014/main" val="2105235177"/>
                    </a:ext>
                  </a:extLst>
                </a:gridCol>
              </a:tblGrid>
              <a:tr h="760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2025 Actual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2026 Submitted 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Budget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2026 Final Budget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819839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Sales Tax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2.5%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2.5%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1444780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Assessed Value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7.7%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9.0%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394675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Mill Rate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50.854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50.854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52.006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92060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Prop Tax Coll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4.5%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9.0%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10.1%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275343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Utility Rate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3.0%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3.0%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8736049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Franchise Tax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0.0%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0.0%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354722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Other GMF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7.5%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0.0%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0.0%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7827354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COLA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3.0%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2.0%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58744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7D4308-5B90-4270-F3A2-DFF572EDE2CE}"/>
              </a:ext>
            </a:extLst>
          </p:cNvPr>
          <p:cNvSpPr txBox="1"/>
          <p:nvPr/>
        </p:nvSpPr>
        <p:spPr>
          <a:xfrm>
            <a:off x="978156" y="5663625"/>
            <a:ext cx="742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Budget is submitted to City Commission in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Final determination of AV and mill rate is done by County in November</a:t>
            </a:r>
          </a:p>
        </p:txBody>
      </p:sp>
    </p:spTree>
    <p:extLst>
      <p:ext uri="{BB962C8B-B14F-4D97-AF65-F5344CB8AC3E}">
        <p14:creationId xmlns:p14="http://schemas.microsoft.com/office/powerpoint/2010/main" val="365510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9F4D-9BFC-2324-ACFF-3B850AB9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Accounting and Fund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4582D-C9F8-0010-8060-109492A2B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615649"/>
            <a:ext cx="9799782" cy="4360277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General Fund</a:t>
            </a:r>
          </a:p>
          <a:p>
            <a:pPr lvl="1"/>
            <a:r>
              <a:rPr lang="en-US" dirty="0"/>
              <a:t>Primary Revenues: Property and Sales Taxes</a:t>
            </a:r>
          </a:p>
          <a:p>
            <a:pPr lvl="1"/>
            <a:r>
              <a:rPr lang="en-US" sz="1800" dirty="0"/>
              <a:t>Primary Services: Police, Fire, Administration, Facility Maintenance, Parks &amp; Recreation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Utility Funds</a:t>
            </a:r>
          </a:p>
          <a:p>
            <a:pPr lvl="1"/>
            <a:r>
              <a:rPr lang="en-US" sz="1800" dirty="0"/>
              <a:t>Primary Revenues: Charges for Services</a:t>
            </a:r>
          </a:p>
          <a:p>
            <a:pPr lvl="1"/>
            <a:r>
              <a:rPr lang="en-US" sz="1800" dirty="0"/>
              <a:t>Primary Services: Water, Sewer, Stormwater, Sanitation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Special Purpose (Restricted) Funds</a:t>
            </a:r>
          </a:p>
          <a:p>
            <a:pPr lvl="1"/>
            <a:r>
              <a:rPr lang="en-US" sz="1800" dirty="0"/>
              <a:t>Primary Revenues: Dedicated Sales Tax, Intergovernmental, Charges for Services, Transfers</a:t>
            </a:r>
          </a:p>
          <a:p>
            <a:pPr lvl="1"/>
            <a:r>
              <a:rPr lang="en-US" sz="1800" dirty="0"/>
              <a:t>Primary Services: Health Care, Capital Equipment, Memorial Auditorium, Golf Course, Airport, Aquatic Center</a:t>
            </a:r>
          </a:p>
        </p:txBody>
      </p:sp>
    </p:spTree>
    <p:extLst>
      <p:ext uri="{BB962C8B-B14F-4D97-AF65-F5344CB8AC3E}">
        <p14:creationId xmlns:p14="http://schemas.microsoft.com/office/powerpoint/2010/main" val="225058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90CAA-8511-56EE-C857-4373DDA2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5823"/>
          </a:xfrm>
        </p:spPr>
        <p:txBody>
          <a:bodyPr/>
          <a:lstStyle/>
          <a:p>
            <a:r>
              <a:rPr lang="en-US" dirty="0"/>
              <a:t>General Funds -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DB07-3520-82FC-B431-BDAF78E5A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168" y="1827980"/>
            <a:ext cx="3953660" cy="2432938"/>
          </a:xfrm>
        </p:spPr>
        <p:txBody>
          <a:bodyPr>
            <a:normAutofit/>
          </a:bodyPr>
          <a:lstStyle/>
          <a:p>
            <a:r>
              <a:rPr lang="en-US" sz="2400" dirty="0"/>
              <a:t>General Fund</a:t>
            </a:r>
          </a:p>
          <a:p>
            <a:r>
              <a:rPr lang="en-US" sz="2400" dirty="0"/>
              <a:t>Public Safety Sales Tax</a:t>
            </a:r>
          </a:p>
          <a:p>
            <a:r>
              <a:rPr lang="en-US" sz="2400" dirty="0"/>
              <a:t>Health Care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Golf Course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7A86C-EDBA-4C74-1628-4ECE0605295F}"/>
              </a:ext>
            </a:extLst>
          </p:cNvPr>
          <p:cNvSpPr txBox="1"/>
          <p:nvPr/>
        </p:nvSpPr>
        <p:spPr>
          <a:xfrm>
            <a:off x="1182255" y="4636434"/>
            <a:ext cx="7426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Characteristics: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Fundamental source of funding for local government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Primarily tax funded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Least restricted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Funds are created to track specific revenues and expenditures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4B853A-9EBB-7BF3-CDCB-1F88AA363ED9}"/>
              </a:ext>
            </a:extLst>
          </p:cNvPr>
          <p:cNvSpPr txBox="1">
            <a:spLocks/>
          </p:cNvSpPr>
          <p:nvPr/>
        </p:nvSpPr>
        <p:spPr>
          <a:xfrm>
            <a:off x="5090539" y="1827980"/>
            <a:ext cx="3953660" cy="2432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Airport</a:t>
            </a:r>
          </a:p>
          <a:p>
            <a:r>
              <a:rPr lang="en-US" sz="2400" dirty="0"/>
              <a:t>Aquatic Center</a:t>
            </a:r>
          </a:p>
          <a:p>
            <a:r>
              <a:rPr lang="en-US" sz="2400" dirty="0"/>
              <a:t>Farmers’ Market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2139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6C57-4A24-F438-C015-610D6870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2F0B5-53F8-7063-3988-8CA802F8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06" y="1865030"/>
            <a:ext cx="3469793" cy="2198975"/>
          </a:xfrm>
        </p:spPr>
        <p:txBody>
          <a:bodyPr>
            <a:normAutofit/>
          </a:bodyPr>
          <a:lstStyle/>
          <a:p>
            <a:r>
              <a:rPr lang="en-US" sz="2400" dirty="0"/>
              <a:t>Water </a:t>
            </a:r>
          </a:p>
          <a:p>
            <a:r>
              <a:rPr lang="en-US" sz="2400" dirty="0"/>
              <a:t>Wastewater</a:t>
            </a:r>
          </a:p>
          <a:p>
            <a:r>
              <a:rPr lang="en-US" sz="2400" dirty="0"/>
              <a:t>Stormwater</a:t>
            </a:r>
          </a:p>
          <a:p>
            <a:r>
              <a:rPr lang="en-US" sz="2400" dirty="0"/>
              <a:t>Sanitation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8066D-700E-D82F-47B5-3F816DA9F265}"/>
              </a:ext>
            </a:extLst>
          </p:cNvPr>
          <p:cNvSpPr txBox="1"/>
          <p:nvPr/>
        </p:nvSpPr>
        <p:spPr>
          <a:xfrm>
            <a:off x="1182255" y="4749558"/>
            <a:ext cx="7426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Characteristics: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Established to run as a municipal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Completely supported through charges and fees (not taxes)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Charges and fees should cover all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Revenues and expenditures are restricted to specific operations</a:t>
            </a:r>
          </a:p>
        </p:txBody>
      </p:sp>
    </p:spTree>
    <p:extLst>
      <p:ext uri="{BB962C8B-B14F-4D97-AF65-F5344CB8AC3E}">
        <p14:creationId xmlns:p14="http://schemas.microsoft.com/office/powerpoint/2010/main" val="311287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36D5-73B0-EF9A-F077-746989B2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Purpose/Restricted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27DDD-40C5-C0DD-783C-6B57CDB2D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7811"/>
            <a:ext cx="4107102" cy="2973300"/>
          </a:xfrm>
        </p:spPr>
        <p:txBody>
          <a:bodyPr>
            <a:normAutofit/>
          </a:bodyPr>
          <a:lstStyle/>
          <a:p>
            <a:r>
              <a:rPr lang="en-US" sz="2400" dirty="0"/>
              <a:t>Sales Tax Capital Outlay</a:t>
            </a:r>
          </a:p>
          <a:p>
            <a:r>
              <a:rPr lang="en-US" sz="2400" dirty="0"/>
              <a:t>Memorial Auditorium</a:t>
            </a:r>
          </a:p>
          <a:p>
            <a:r>
              <a:rPr lang="en-US" sz="2400" dirty="0"/>
              <a:t>Special Drug/Alcohol</a:t>
            </a:r>
          </a:p>
          <a:p>
            <a:r>
              <a:rPr lang="en-US" sz="2400" dirty="0"/>
              <a:t>Library</a:t>
            </a:r>
          </a:p>
          <a:p>
            <a:r>
              <a:rPr lang="en-US" sz="2400" dirty="0"/>
              <a:t>Street Sales Tax</a:t>
            </a:r>
          </a:p>
          <a:p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300AFB-E9C8-890F-E693-23BAF576987F}"/>
              </a:ext>
            </a:extLst>
          </p:cNvPr>
          <p:cNvSpPr txBox="1">
            <a:spLocks/>
          </p:cNvSpPr>
          <p:nvPr/>
        </p:nvSpPr>
        <p:spPr>
          <a:xfrm>
            <a:off x="5209309" y="1777810"/>
            <a:ext cx="4590473" cy="2737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Section 8</a:t>
            </a:r>
          </a:p>
          <a:p>
            <a:r>
              <a:rPr lang="en-US" sz="2400" dirty="0"/>
              <a:t>Revolving Loan Fund</a:t>
            </a:r>
          </a:p>
          <a:p>
            <a:r>
              <a:rPr lang="en-US" sz="2400" dirty="0"/>
              <a:t>Debt Service </a:t>
            </a:r>
          </a:p>
          <a:p>
            <a:r>
              <a:rPr lang="en-US" sz="2400" dirty="0"/>
              <a:t>Special Parks &amp; Recreation</a:t>
            </a:r>
          </a:p>
          <a:p>
            <a:r>
              <a:rPr lang="en-US" sz="2400" dirty="0"/>
              <a:t>Street and Highway Fund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D67B7-6C36-4D02-4A35-3B947D6DF438}"/>
              </a:ext>
            </a:extLst>
          </p:cNvPr>
          <p:cNvSpPr txBox="1"/>
          <p:nvPr/>
        </p:nvSpPr>
        <p:spPr>
          <a:xfrm>
            <a:off x="1262472" y="5208153"/>
            <a:ext cx="8537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Characteristics: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Funded from dedicated revenue source – taxes, charges for service, grants/donations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Pay-as-you-go, expenditures should match revenues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Expenditures are limited to specific purposes</a:t>
            </a:r>
          </a:p>
        </p:txBody>
      </p:sp>
    </p:spTree>
    <p:extLst>
      <p:ext uri="{BB962C8B-B14F-4D97-AF65-F5344CB8AC3E}">
        <p14:creationId xmlns:p14="http://schemas.microsoft.com/office/powerpoint/2010/main" val="42839152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18166</TotalTime>
  <Words>1306</Words>
  <Application>Microsoft Office PowerPoint</Application>
  <PresentationFormat>Widescreen</PresentationFormat>
  <Paragraphs>407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Aptos Narrow</vt:lpstr>
      <vt:lpstr>Arial</vt:lpstr>
      <vt:lpstr>Calibri</vt:lpstr>
      <vt:lpstr>Trebuchet MS</vt:lpstr>
      <vt:lpstr>Wingdings 3</vt:lpstr>
      <vt:lpstr>Facet</vt:lpstr>
      <vt:lpstr>2026 Financial Plan</vt:lpstr>
      <vt:lpstr>Introduction Data-Driven Decisions</vt:lpstr>
      <vt:lpstr>Taxes in Kansas</vt:lpstr>
      <vt:lpstr>Your Property Tax Dollar</vt:lpstr>
      <vt:lpstr>Budget Assumptions and Actuals</vt:lpstr>
      <vt:lpstr>Fund Accounting and Fund Types</vt:lpstr>
      <vt:lpstr>General Funds - Operations</vt:lpstr>
      <vt:lpstr>Utility Funds</vt:lpstr>
      <vt:lpstr>Special Purpose/Restricted Funds</vt:lpstr>
      <vt:lpstr>General Fund by Operations Property Tax Support </vt:lpstr>
      <vt:lpstr>PowerPoint Presentation</vt:lpstr>
      <vt:lpstr>Programs Funded by Both Property and Sales Tax</vt:lpstr>
      <vt:lpstr>Actuals</vt:lpstr>
      <vt:lpstr>Revenues 2025 General Fund Revenues by Source</vt:lpstr>
      <vt:lpstr>Total Property Tax - 2026</vt:lpstr>
      <vt:lpstr>Pittsburg Property Tax - 2026</vt:lpstr>
      <vt:lpstr>Property Tax Actuals Assessed Value</vt:lpstr>
      <vt:lpstr>Mill Rates, Valuation, Levy</vt:lpstr>
      <vt:lpstr>Sales Taxes</vt:lpstr>
      <vt:lpstr>Total Sales Tax Collections - Actuals</vt:lpstr>
      <vt:lpstr>Sales Tax in Pittsburg</vt:lpstr>
      <vt:lpstr>Pittsburg Sales Taxes - 1.5%</vt:lpstr>
      <vt:lpstr>Expenditure Categories - Examples</vt:lpstr>
      <vt:lpstr>General Fund Expenditures by Category</vt:lpstr>
      <vt:lpstr>Category Share of General Fund Expenditures</vt:lpstr>
      <vt:lpstr>Water/Wastewater Fund Expenditures by Category</vt:lpstr>
      <vt:lpstr>Projections</vt:lpstr>
      <vt:lpstr>Primary Assumptions - Revenues</vt:lpstr>
      <vt:lpstr>Property Tax Projections</vt:lpstr>
      <vt:lpstr>Sales Tax Projections</vt:lpstr>
      <vt:lpstr>Projections by Fund – General</vt:lpstr>
      <vt:lpstr>Health Care Contribution v. Benchmark</vt:lpstr>
      <vt:lpstr>2025 Bond Debt - $13,565,310</vt:lpstr>
      <vt:lpstr>Debt Service – GO Bond Limits</vt:lpstr>
      <vt:lpstr>General Fund Reserves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BYERS, JAY J</dc:creator>
  <cp:lastModifiedBy>BYERS, JAY J</cp:lastModifiedBy>
  <cp:revision>156</cp:revision>
  <cp:lastPrinted>2026-05-29T15:15:56Z</cp:lastPrinted>
  <dcterms:created xsi:type="dcterms:W3CDTF">2026-05-14T15:29:53Z</dcterms:created>
  <dcterms:modified xsi:type="dcterms:W3CDTF">2026-07-16T21:14:09Z</dcterms:modified>
</cp:coreProperties>
</file>