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3"/>
  </p:sldMasterIdLst>
  <p:notesMasterIdLst>
    <p:notesMasterId r:id="rId39"/>
  </p:notesMasterIdLst>
  <p:sldIdLst>
    <p:sldId id="256" r:id="rId4"/>
    <p:sldId id="604" r:id="rId5"/>
    <p:sldId id="603" r:id="rId6"/>
    <p:sldId id="481" r:id="rId7"/>
    <p:sldId id="534" r:id="rId8"/>
    <p:sldId id="485" r:id="rId9"/>
    <p:sldId id="414" r:id="rId10"/>
    <p:sldId id="610" r:id="rId11"/>
    <p:sldId id="506" r:id="rId12"/>
    <p:sldId id="540" r:id="rId13"/>
    <p:sldId id="502" r:id="rId14"/>
    <p:sldId id="583" r:id="rId15"/>
    <p:sldId id="469" r:id="rId16"/>
    <p:sldId id="455" r:id="rId17"/>
    <p:sldId id="584" r:id="rId18"/>
    <p:sldId id="537" r:id="rId19"/>
    <p:sldId id="429" r:id="rId20"/>
    <p:sldId id="557" r:id="rId21"/>
    <p:sldId id="596" r:id="rId22"/>
    <p:sldId id="555" r:id="rId23"/>
    <p:sldId id="580" r:id="rId24"/>
    <p:sldId id="544" r:id="rId25"/>
    <p:sldId id="441" r:id="rId26"/>
    <p:sldId id="489" r:id="rId27"/>
    <p:sldId id="543" r:id="rId28"/>
    <p:sldId id="582" r:id="rId29"/>
    <p:sldId id="547" r:id="rId30"/>
    <p:sldId id="594" r:id="rId31"/>
    <p:sldId id="446" r:id="rId32"/>
    <p:sldId id="602" r:id="rId33"/>
    <p:sldId id="559" r:id="rId34"/>
    <p:sldId id="575" r:id="rId35"/>
    <p:sldId id="587" r:id="rId36"/>
    <p:sldId id="551" r:id="rId37"/>
    <p:sldId id="477" r:id="rId3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95228E-0E0B-4E75-85D2-68EDA3D27E3B}">
          <p14:sldIdLst>
            <p14:sldId id="256"/>
            <p14:sldId id="604"/>
            <p14:sldId id="603"/>
            <p14:sldId id="481"/>
            <p14:sldId id="534"/>
            <p14:sldId id="485"/>
            <p14:sldId id="414"/>
            <p14:sldId id="610"/>
            <p14:sldId id="506"/>
            <p14:sldId id="540"/>
            <p14:sldId id="502"/>
            <p14:sldId id="583"/>
            <p14:sldId id="469"/>
            <p14:sldId id="455"/>
            <p14:sldId id="584"/>
            <p14:sldId id="537"/>
            <p14:sldId id="429"/>
            <p14:sldId id="557"/>
            <p14:sldId id="596"/>
            <p14:sldId id="555"/>
            <p14:sldId id="580"/>
            <p14:sldId id="544"/>
            <p14:sldId id="441"/>
            <p14:sldId id="489"/>
            <p14:sldId id="543"/>
            <p14:sldId id="582"/>
            <p14:sldId id="547"/>
            <p14:sldId id="594"/>
            <p14:sldId id="446"/>
            <p14:sldId id="602"/>
            <p14:sldId id="559"/>
            <p14:sldId id="575"/>
            <p14:sldId id="587"/>
            <p14:sldId id="551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6E6"/>
    <a:srgbClr val="5B9BD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2" y="9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1\WORKING_GROUPS\Econ-center-WG\Speeches-Presentations-Conferences\Pittsburg%20Economic%20Conference%202020\Chandana\Excel%20Files%20for%203%20Real%20Estate\Commuter%20in%20Pittsbur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sz="2000" baseline="0" dirty="0"/>
              <a:t>Number of Jobs </a:t>
            </a:r>
            <a:br>
              <a:rPr lang="en-US" sz="2000" baseline="0" dirty="0"/>
            </a:br>
            <a:r>
              <a:rPr lang="en-US" sz="2000" baseline="0" dirty="0"/>
              <a:t>Pittsburg Micropolitan Area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57958749419908"/>
          <c:y val="0.19104361696407768"/>
          <c:w val="0.87830354840608249"/>
          <c:h val="0.72989360113269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>
                  <c:v>17113</c:v>
                </c:pt>
                <c:pt idx="1">
                  <c:v>16557</c:v>
                </c:pt>
                <c:pt idx="2">
                  <c:v>16842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E-4B2F-8AC4-CABBB4412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0836608"/>
        <c:axId val="180839552"/>
      </c:barChart>
      <c:catAx>
        <c:axId val="1808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80839552"/>
        <c:crosses val="autoZero"/>
        <c:auto val="1"/>
        <c:lblAlgn val="ctr"/>
        <c:lblOffset val="100"/>
        <c:noMultiLvlLbl val="0"/>
      </c:catAx>
      <c:valAx>
        <c:axId val="180839552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808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GDP Growth</a:t>
            </a:r>
          </a:p>
          <a:p>
            <a:pPr>
              <a:defRPr sz="2000" b="1"/>
            </a:pPr>
            <a:r>
              <a:rPr lang="en-US" sz="2000" b="1" dirty="0"/>
              <a:t>	      2015-2021		</a:t>
            </a:r>
          </a:p>
        </c:rich>
      </c:tx>
      <c:layout>
        <c:manualLayout>
          <c:xMode val="edge"/>
          <c:yMode val="edge"/>
          <c:x val="0.26401328777676603"/>
          <c:y val="3.5240259852921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07897158546875"/>
          <c:y val="0.19460295222067178"/>
          <c:w val="0.80646963603088251"/>
          <c:h val="0.63434094294587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4536307961504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6-4268-B6F0-2626F41002BE}"/>
                </c:ext>
              </c:extLst>
            </c:dLbl>
            <c:dLbl>
              <c:idx val="1"/>
              <c:layout>
                <c:manualLayout>
                  <c:x val="-7.3058511021226893E-17"/>
                  <c:y val="-7.4536307961504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6-4268-B6F0-2626F41002BE}"/>
                </c:ext>
              </c:extLst>
            </c:dLbl>
            <c:dLbl>
              <c:idx val="2"/>
              <c:layout>
                <c:manualLayout>
                  <c:x val="0"/>
                  <c:y val="-5.60177894429862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76-4268-B6F0-2626F4100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PMSA</c:v>
                </c:pt>
                <c:pt idx="1">
                  <c:v>KS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0.29699999999999999</c:v>
                </c:pt>
                <c:pt idx="1">
                  <c:v>0.21299999999999999</c:v>
                </c:pt>
                <c:pt idx="2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76-4268-B6F0-2626F4100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244448"/>
        <c:axId val="1"/>
      </c:barChart>
      <c:catAx>
        <c:axId val="20612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33000000000000007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6124444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dirty="0"/>
              <a:t>Growth in Middle Income Households</a:t>
            </a:r>
          </a:p>
          <a:p>
            <a:pPr algn="ctr" rtl="0">
              <a:defRPr sz="2000"/>
            </a:pPr>
            <a:r>
              <a:rPr lang="en-US" sz="2000" dirty="0"/>
              <a:t>2015 - 2021</a:t>
            </a:r>
          </a:p>
        </c:rich>
      </c:tx>
      <c:layout>
        <c:manualLayout>
          <c:xMode val="edge"/>
          <c:yMode val="edge"/>
          <c:x val="0.3023034970036933"/>
          <c:y val="4.965949836936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05271864612181"/>
          <c:y val="0.21126877893226809"/>
          <c:w val="0.86693258146859387"/>
          <c:h val="0.724548232021552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Sheet1!$B$2:$B$5</c:f>
              <c:strCache>
                <c:ptCount val="4"/>
                <c:pt idx="0">
                  <c:v>Pittsburg</c:v>
                </c:pt>
                <c:pt idx="1">
                  <c:v>PMSA</c:v>
                </c:pt>
                <c:pt idx="2">
                  <c:v>KS</c:v>
                </c:pt>
                <c:pt idx="3">
                  <c:v>US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0.126</c:v>
                </c:pt>
                <c:pt idx="1">
                  <c:v>9.5000000000000001E-2</c:v>
                </c:pt>
                <c:pt idx="2">
                  <c:v>2E-3</c:v>
                </c:pt>
                <c:pt idx="3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9-456C-9F11-C659586B65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071552"/>
        <c:axId val="128074496"/>
      </c:barChart>
      <c:catAx>
        <c:axId val="1280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074496"/>
        <c:crosses val="autoZero"/>
        <c:auto val="1"/>
        <c:lblAlgn val="ctr"/>
        <c:lblOffset val="100"/>
        <c:noMultiLvlLbl val="0"/>
      </c:catAx>
      <c:valAx>
        <c:axId val="12807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07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PERCENT OF PEOPLE WITH PRIME </a:t>
            </a:r>
            <a:r>
              <a:rPr lang="en-US" sz="2000" b="1" i="0" u="none" strike="noStrike" baseline="0" dirty="0">
                <a:effectLst/>
              </a:rPr>
              <a:t> FICO </a:t>
            </a:r>
            <a:r>
              <a:rPr lang="en-US" sz="2000" b="1" dirty="0"/>
              <a:t>SCORES</a:t>
            </a:r>
          </a:p>
          <a:p>
            <a:pPr>
              <a:defRPr sz="2000" b="1"/>
            </a:pPr>
            <a:r>
              <a:rPr lang="en-US" sz="2000" b="1" dirty="0">
                <a:solidFill>
                  <a:schemeClr val="tx1"/>
                </a:solidFill>
              </a:rPr>
              <a:t>Pittsburg Micropolitan Area</a:t>
            </a:r>
          </a:p>
        </c:rich>
      </c:tx>
      <c:layout>
        <c:manualLayout>
          <c:xMode val="edge"/>
          <c:yMode val="edge"/>
          <c:x val="0.19461583412175718"/>
          <c:y val="4.828296751789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21836489687771"/>
          <c:y val="0.21585890279305084"/>
          <c:w val="0.86553080721395226"/>
          <c:h val="0.564138727673137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9386946579339659E-2"/>
                  <c:y val="3.8626374014313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D-4BA2-9F13-6558434C29EE}"/>
                </c:ext>
              </c:extLst>
            </c:dLbl>
            <c:dLbl>
              <c:idx val="3"/>
              <c:layout>
                <c:manualLayout>
                  <c:x val="-4.70155703042692E-2"/>
                  <c:y val="5.2421507590853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D-4BA2-9F13-6558434C29EE}"/>
                </c:ext>
              </c:extLst>
            </c:dLbl>
            <c:dLbl>
              <c:idx val="4"/>
              <c:layout>
                <c:manualLayout>
                  <c:x val="-0.11638280517942021"/>
                  <c:y val="-6.023874995089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D-4BA2-9F13-6558434C29EE}"/>
                </c:ext>
              </c:extLst>
            </c:dLbl>
            <c:dLbl>
              <c:idx val="5"/>
              <c:layout>
                <c:manualLayout>
                  <c:x val="-7.7074705416835705E-3"/>
                  <c:y val="7.7712585814511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D-4BA2-9F13-6558434C2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Sheet1!$B$2:$B$14</c:f>
              <c:strCache>
                <c:ptCount val="13"/>
                <c:pt idx="0">
                  <c:v>Q2'10</c:v>
                </c:pt>
                <c:pt idx="1">
                  <c:v>Q2'11</c:v>
                </c:pt>
                <c:pt idx="2">
                  <c:v>Q2'12</c:v>
                </c:pt>
                <c:pt idx="3">
                  <c:v>Q2'13</c:v>
                </c:pt>
                <c:pt idx="4">
                  <c:v>Q2'14</c:v>
                </c:pt>
                <c:pt idx="5">
                  <c:v>Q2'15</c:v>
                </c:pt>
                <c:pt idx="6">
                  <c:v>Q2'16</c:v>
                </c:pt>
                <c:pt idx="7">
                  <c:v>Q2'17</c:v>
                </c:pt>
                <c:pt idx="8">
                  <c:v>Q2'18</c:v>
                </c:pt>
                <c:pt idx="9">
                  <c:v>Q2'19</c:v>
                </c:pt>
                <c:pt idx="10">
                  <c:v>Q2'20</c:v>
                </c:pt>
                <c:pt idx="11">
                  <c:v>Q2'21</c:v>
                </c:pt>
                <c:pt idx="12">
                  <c:v>Q2'22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66.8</c:v>
                </c:pt>
                <c:pt idx="1">
                  <c:v>66.599999999999994</c:v>
                </c:pt>
                <c:pt idx="2">
                  <c:v>67.900000000000006</c:v>
                </c:pt>
                <c:pt idx="3">
                  <c:v>67.5</c:v>
                </c:pt>
                <c:pt idx="4">
                  <c:v>67.900000000000006</c:v>
                </c:pt>
                <c:pt idx="5">
                  <c:v>69.599999999999994</c:v>
                </c:pt>
                <c:pt idx="6">
                  <c:v>70.3</c:v>
                </c:pt>
                <c:pt idx="7">
                  <c:v>71.7</c:v>
                </c:pt>
                <c:pt idx="8">
                  <c:v>71.7</c:v>
                </c:pt>
                <c:pt idx="9">
                  <c:v>71.599999999999994</c:v>
                </c:pt>
                <c:pt idx="10">
                  <c:v>73.7</c:v>
                </c:pt>
                <c:pt idx="11">
                  <c:v>75.599999999999994</c:v>
                </c:pt>
                <c:pt idx="12">
                  <c:v>75.7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BC-46B8-9756-0D968F5892E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839616"/>
        <c:axId val="128215296"/>
      </c:lineChart>
      <c:catAx>
        <c:axId val="12783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215296"/>
        <c:crosses val="autoZero"/>
        <c:auto val="1"/>
        <c:lblAlgn val="ctr"/>
        <c:lblOffset val="100"/>
        <c:noMultiLvlLbl val="0"/>
      </c:catAx>
      <c:valAx>
        <c:axId val="128215296"/>
        <c:scaling>
          <c:orientation val="minMax"/>
          <c:max val="78"/>
          <c:min val="6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783961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sz="2000" b="1" dirty="0"/>
              <a:t>Poverty Rates in Pittsburg</a:t>
            </a:r>
            <a:br>
              <a:rPr lang="en-US" sz="2000" b="1" dirty="0"/>
            </a:br>
            <a:r>
              <a:rPr lang="en-US" sz="2000" b="1" dirty="0"/>
              <a:t>			</a:t>
            </a:r>
          </a:p>
        </c:rich>
      </c:tx>
      <c:layout>
        <c:manualLayout>
          <c:xMode val="edge"/>
          <c:yMode val="edge"/>
          <c:x val="0.31847033806095026"/>
          <c:y val="1.665173397308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8422100945849"/>
          <c:y val="0.19166339399985705"/>
          <c:w val="0.78368772350239957"/>
          <c:h val="0.608290444103517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95518383749033E-2"/>
                  <c:y val="-4.0204803857350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19-40FE-AD7D-F9E7E34D8679}"/>
                </c:ext>
              </c:extLst>
            </c:dLbl>
            <c:dLbl>
              <c:idx val="1"/>
              <c:layout>
                <c:manualLayout>
                  <c:x val="-1.3198279941960824E-3"/>
                  <c:y val="-3.5526056936297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9-40FE-AD7D-F9E7E34D8679}"/>
                </c:ext>
              </c:extLst>
            </c:dLbl>
            <c:dLbl>
              <c:idx val="2"/>
              <c:layout>
                <c:manualLayout>
                  <c:x val="-4.3554323808470768E-2"/>
                  <c:y val="3.884630942653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9-40FE-AD7D-F9E7E34D8679}"/>
                </c:ext>
              </c:extLst>
            </c:dLbl>
            <c:dLbl>
              <c:idx val="3"/>
              <c:layout>
                <c:manualLayout>
                  <c:x val="-3.8275011831686391E-2"/>
                  <c:y val="-3.742997536842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40-4AB4-8195-76C936A4FAB8}"/>
                </c:ext>
              </c:extLst>
            </c:dLbl>
            <c:dLbl>
              <c:idx val="4"/>
              <c:layout>
                <c:manualLayout>
                  <c:x val="-4.7513807791058967E-2"/>
                  <c:y val="3.2751228447370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40-4AB4-8195-76C936A4FAB8}"/>
                </c:ext>
              </c:extLst>
            </c:dLbl>
            <c:dLbl>
              <c:idx val="5"/>
              <c:layout>
                <c:manualLayout>
                  <c:x val="-3.6955183837490406E-2"/>
                  <c:y val="-4.91268426710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40-4AB4-8195-76C936A4F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0.30499999999999999</c:v>
                </c:pt>
                <c:pt idx="1">
                  <c:v>0.29399999999999998</c:v>
                </c:pt>
                <c:pt idx="2">
                  <c:v>0.28599999999999998</c:v>
                </c:pt>
                <c:pt idx="3">
                  <c:v>0.29499999999999998</c:v>
                </c:pt>
                <c:pt idx="4">
                  <c:v>0.27300000000000002</c:v>
                </c:pt>
                <c:pt idx="5">
                  <c:v>0.27500000000000002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19-40FE-AD7D-F9E7E34D8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244448"/>
        <c:axId val="1"/>
      </c:lineChart>
      <c:catAx>
        <c:axId val="20612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2061244448"/>
        <c:crosses val="autoZero"/>
        <c:crossBetween val="between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Pittsburg</a:t>
            </a:r>
            <a:r>
              <a:rPr lang="en-US" sz="2000" b="1" baseline="0" dirty="0"/>
              <a:t> Jobs filled by Commuters</a:t>
            </a:r>
            <a:r>
              <a:rPr lang="en-US" sz="2000" b="1" dirty="0"/>
              <a:t>		</a:t>
            </a:r>
          </a:p>
        </c:rich>
      </c:tx>
      <c:layout>
        <c:manualLayout>
          <c:xMode val="edge"/>
          <c:yMode val="edge"/>
          <c:x val="0.23242308051609492"/>
          <c:y val="7.0652780084221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07897158546875"/>
          <c:y val="0.19460295222067178"/>
          <c:w val="0.80646963603088251"/>
          <c:h val="0.63434094294587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4536307961504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6-4268-B6F0-2626F41002BE}"/>
                </c:ext>
              </c:extLst>
            </c:dLbl>
            <c:dLbl>
              <c:idx val="1"/>
              <c:layout>
                <c:manualLayout>
                  <c:x val="-7.3058511021226893E-17"/>
                  <c:y val="-7.45363079615048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76-4268-B6F0-2626F41002BE}"/>
                </c:ext>
              </c:extLst>
            </c:dLbl>
            <c:dLbl>
              <c:idx val="2"/>
              <c:layout>
                <c:manualLayout>
                  <c:x val="0"/>
                  <c:y val="-5.60177894429862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76-4268-B6F0-2626F4100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0.0%</c:formatCode>
                <c:ptCount val="3"/>
                <c:pt idx="0">
                  <c:v>0.64800000000000002</c:v>
                </c:pt>
                <c:pt idx="1">
                  <c:v>0.65200000000000002</c:v>
                </c:pt>
                <c:pt idx="2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76-4268-B6F0-2626F4100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244448"/>
        <c:axId val="1"/>
      </c:barChart>
      <c:catAx>
        <c:axId val="20612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67000000000000015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6124444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Tax Collections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prstClr val="black"/>
                </a:solidFill>
              </a:defRPr>
            </a:pPr>
            <a:r>
              <a:rPr lang="en-US" sz="2000" b="1" i="0" baseline="0" dirty="0">
                <a:effectLst/>
              </a:rPr>
              <a:t>Pittsburg</a:t>
            </a:r>
            <a:endParaRPr lang="en-US" sz="20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1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Sheet1!$B$2:$B$3</c:f>
              <c:strCache>
                <c:ptCount val="2"/>
                <c:pt idx="0">
                  <c:v>Jan'21-Aug'21</c:v>
                </c:pt>
                <c:pt idx="1">
                  <c:v>Jan'22-Aug'22</c:v>
                </c:pt>
              </c:strCache>
            </c:strRef>
          </c:cat>
          <c:val>
            <c:numRef>
              <c:f>Sheet1!$C$2:$C$3</c:f>
              <c:numCache>
                <c:formatCode>"$"#,##0.00_);[Red]\("$"#,##0.00\)</c:formatCode>
                <c:ptCount val="2"/>
                <c:pt idx="0">
                  <c:v>6871435.8799999999</c:v>
                </c:pt>
                <c:pt idx="1">
                  <c:v>7821741.3499999996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B-4418-8BA5-AD9240AD0C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027264"/>
        <c:axId val="128042496"/>
      </c:barChart>
      <c:catAx>
        <c:axId val="1280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042496"/>
        <c:crosses val="autoZero"/>
        <c:auto val="1"/>
        <c:lblAlgn val="ctr"/>
        <c:lblOffset val="100"/>
        <c:noMultiLvlLbl val="0"/>
      </c:catAx>
      <c:valAx>
        <c:axId val="1280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02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 Taxable Sales</a:t>
            </a:r>
          </a:p>
          <a:p>
            <a:pPr>
              <a:defRPr sz="2000" b="1"/>
            </a:pPr>
            <a:r>
              <a:rPr lang="en-US" sz="2000" b="1" dirty="0"/>
              <a:t>Pittsburg</a:t>
            </a:r>
            <a:endParaRPr lang="en-US" sz="20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210831484349587"/>
          <c:y val="5.5180534306161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21836489687771"/>
          <c:y val="0.21585890279305084"/>
          <c:w val="0.86553080721395226"/>
          <c:h val="0.564138727673137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7.9386946579339659E-2"/>
                  <c:y val="3.8626374014313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D-4BA2-9F13-6558434C29EE}"/>
                </c:ext>
              </c:extLst>
            </c:dLbl>
            <c:dLbl>
              <c:idx val="3"/>
              <c:layout>
                <c:manualLayout>
                  <c:x val="-4.70155703042692E-2"/>
                  <c:y val="5.2421507590853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D-4BA2-9F13-6558434C29EE}"/>
                </c:ext>
              </c:extLst>
            </c:dLbl>
            <c:dLbl>
              <c:idx val="4"/>
              <c:layout>
                <c:manualLayout>
                  <c:x val="-0.11638280517942021"/>
                  <c:y val="-6.023874995089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D-4BA2-9F13-6558434C29EE}"/>
                </c:ext>
              </c:extLst>
            </c:dLbl>
            <c:dLbl>
              <c:idx val="5"/>
              <c:layout>
                <c:manualLayout>
                  <c:x val="-7.7074705416835705E-3"/>
                  <c:y val="7.7712585814511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D-4BA2-9F13-6558434C29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Sheet1!$B$2:$B$8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Sheet1!$C$2:$C$8</c:f>
              <c:numCache>
                <c:formatCode>"$"#,##0_);[Red]\("$"#,##0\)</c:formatCode>
                <c:ptCount val="7"/>
                <c:pt idx="0">
                  <c:v>321523599</c:v>
                </c:pt>
                <c:pt idx="1">
                  <c:v>324629666</c:v>
                </c:pt>
                <c:pt idx="2">
                  <c:v>321675562</c:v>
                </c:pt>
                <c:pt idx="3">
                  <c:v>327227534</c:v>
                </c:pt>
                <c:pt idx="4">
                  <c:v>345482563</c:v>
                </c:pt>
                <c:pt idx="5">
                  <c:v>358067164</c:v>
                </c:pt>
                <c:pt idx="6">
                  <c:v>396897180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BC-46B8-9756-0D968F5892E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839616"/>
        <c:axId val="128215296"/>
      </c:lineChart>
      <c:catAx>
        <c:axId val="12783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215296"/>
        <c:crosses val="autoZero"/>
        <c:auto val="1"/>
        <c:lblAlgn val="ctr"/>
        <c:lblOffset val="100"/>
        <c:noMultiLvlLbl val="0"/>
      </c:catAx>
      <c:valAx>
        <c:axId val="128215296"/>
        <c:scaling>
          <c:orientation val="minMax"/>
          <c:min val="27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783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dirty="0"/>
              <a:t>City Trade Pull Factors</a:t>
            </a:r>
          </a:p>
          <a:p>
            <a:pPr>
              <a:defRPr sz="2000"/>
            </a:pPr>
            <a:r>
              <a:rPr lang="en-US" sz="2000" dirty="0"/>
              <a:t>City of Pittsburg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58133057743837E-2"/>
          <c:y val="0.18637223974763406"/>
          <c:w val="0.88371415086697158"/>
          <c:h val="0.741131573064407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 Adjusted Pull Factor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dLbl>
              <c:idx val="0"/>
              <c:layout>
                <c:manualLayout>
                  <c:x val="-1.8032171701137011E-17"/>
                  <c:y val="-0.221211455823542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93-4125-9167-D5D0B20486AA}"/>
                </c:ext>
              </c:extLst>
            </c:dLbl>
            <c:dLbl>
              <c:idx val="1"/>
              <c:layout>
                <c:manualLayout>
                  <c:x val="1.9671687283988274E-3"/>
                  <c:y val="-0.281843662286693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3-4125-9167-D5D0B20486AA}"/>
                </c:ext>
              </c:extLst>
            </c:dLbl>
            <c:dLbl>
              <c:idx val="2"/>
              <c:layout>
                <c:manualLayout>
                  <c:x val="-5.9015061851966991E-3"/>
                  <c:y val="-0.291778732705730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93-4125-9167-D5D0B20486AA}"/>
                </c:ext>
              </c:extLst>
            </c:dLbl>
            <c:dLbl>
              <c:idx val="3"/>
              <c:layout>
                <c:manualLayout>
                  <c:x val="-1.1803012370393398E-2"/>
                  <c:y val="-0.328835192130952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93-4125-9167-D5D0B20486AA}"/>
                </c:ext>
              </c:extLst>
            </c:dLbl>
            <c:dLbl>
              <c:idx val="4"/>
              <c:layout>
                <c:manualLayout>
                  <c:x val="-1.4425737360909609E-16"/>
                  <c:y val="-0.3547748329566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93-4125-9167-D5D0B20486AA}"/>
                </c:ext>
              </c:extLst>
            </c:dLbl>
            <c:dLbl>
              <c:idx val="5"/>
              <c:layout>
                <c:manualLayout>
                  <c:x val="0"/>
                  <c:y val="-0.361004098462455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8-468D-A072-CFD3F74F4216}"/>
                </c:ext>
              </c:extLst>
            </c:dLbl>
            <c:dLbl>
              <c:idx val="6"/>
              <c:layout>
                <c:manualLayout>
                  <c:x val="0"/>
                  <c:y val="-0.369597456469360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EE-4700-A415-AA2CB6CCC6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0.00</c:formatCode>
                <c:ptCount val="7"/>
                <c:pt idx="0">
                  <c:v>1.52</c:v>
                </c:pt>
                <c:pt idx="1">
                  <c:v>1.67</c:v>
                </c:pt>
                <c:pt idx="2">
                  <c:v>1.69</c:v>
                </c:pt>
                <c:pt idx="3">
                  <c:v>1.79</c:v>
                </c:pt>
                <c:pt idx="4">
                  <c:v>1.86</c:v>
                </c:pt>
                <c:pt idx="5">
                  <c:v>1.87</c:v>
                </c:pt>
                <c:pt idx="6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04-4854-947F-F7B2C875E3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0732736"/>
        <c:axId val="750733984"/>
      </c:barChart>
      <c:catAx>
        <c:axId val="7507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50733984"/>
        <c:crosses val="autoZero"/>
        <c:auto val="1"/>
        <c:lblAlgn val="ctr"/>
        <c:lblOffset val="100"/>
        <c:noMultiLvlLbl val="0"/>
      </c:catAx>
      <c:valAx>
        <c:axId val="750733984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507327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 Taxable Sales</a:t>
            </a:r>
          </a:p>
          <a:p>
            <a:pPr>
              <a:defRPr sz="2000" b="1"/>
            </a:pPr>
            <a:r>
              <a:rPr lang="en-US" sz="2000" b="1" dirty="0"/>
              <a:t>Pittsburg 2021</a:t>
            </a:r>
            <a:br>
              <a:rPr lang="en-US" sz="2000" b="1" dirty="0"/>
            </a:br>
            <a:endParaRPr lang="en-US" sz="20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800016021828534"/>
          <c:y val="3.4487833941351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491947817389998"/>
          <c:y val="0.21126052218382396"/>
          <c:w val="0.41984788973097892"/>
          <c:h val="0.626216872896672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89-4636-973F-4181041ECE6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89-4636-973F-4181041ECE6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.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Sheet1!$B$2:$B$3</c:f>
              <c:strCache>
                <c:ptCount val="2"/>
                <c:pt idx="0">
                  <c:v>Pittsburgers</c:v>
                </c:pt>
                <c:pt idx="1">
                  <c:v>Visitors</c:v>
                </c:pt>
              </c:strCache>
            </c:strRef>
          </c:cat>
          <c:val>
            <c:numRef>
              <c:f>Sheet1!$C$2:$C$3</c:f>
              <c:numCache>
                <c:formatCode>"$"#,##0_);[Red]\("$"#,##0\)</c:formatCode>
                <c:ptCount val="2"/>
                <c:pt idx="0">
                  <c:v>208893252.63</c:v>
                </c:pt>
                <c:pt idx="1">
                  <c:v>188003927.37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BC-46B8-9756-0D968F589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i="0" u="none" strike="noStrike" baseline="0" dirty="0">
                <a:effectLst/>
              </a:rPr>
              <a:t>Total Deposits </a:t>
            </a:r>
            <a:br>
              <a:rPr lang="en-US" sz="2000" b="1" i="0" u="none" strike="noStrike" baseline="0" dirty="0">
                <a:effectLst/>
              </a:rPr>
            </a:br>
            <a:r>
              <a:rPr lang="en-US" sz="2000" b="1" i="0" u="none" strike="noStrike" baseline="0" dirty="0">
                <a:effectLst/>
              </a:rPr>
              <a:t>Pittsburg Micropolitan Area Banks</a:t>
            </a:r>
            <a:br>
              <a:rPr lang="en-US" sz="2000" b="1" i="0" u="none" strike="noStrike" baseline="0" dirty="0">
                <a:effectLst/>
              </a:rPr>
            </a:br>
            <a:r>
              <a:rPr lang="en-US" sz="2000" b="1" i="0" u="none" strike="noStrike" baseline="0" dirty="0">
                <a:effectLst/>
              </a:rPr>
              <a:t>2015 and 2021</a:t>
            </a:r>
          </a:p>
        </c:rich>
      </c:tx>
      <c:layout>
        <c:manualLayout>
          <c:xMode val="edge"/>
          <c:yMode val="edge"/>
          <c:x val="0.23837018921581934"/>
          <c:y val="8.5798695638885451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67266803942044"/>
          <c:y val="0.20170555286948766"/>
          <c:w val="0.85659455284217068"/>
          <c:h val="0.73099435690663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"$"#,##0</c:formatCode>
                <c:ptCount val="2"/>
                <c:pt idx="0">
                  <c:v>740461000</c:v>
                </c:pt>
                <c:pt idx="1">
                  <c:v>970069000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F-49A4-8DF3-96ADF641A0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7231679"/>
        <c:axId val="1337254143"/>
      </c:barChart>
      <c:catAx>
        <c:axId val="133723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37254143"/>
        <c:crosses val="autoZero"/>
        <c:auto val="1"/>
        <c:lblAlgn val="ctr"/>
        <c:lblOffset val="100"/>
        <c:noMultiLvlLbl val="0"/>
      </c:catAx>
      <c:valAx>
        <c:axId val="1337254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3723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sz="2000" baseline="0" dirty="0"/>
              <a:t>Job Growth </a:t>
            </a:r>
            <a:r>
              <a:rPr lang="en-US" sz="2000" b="1" i="0" u="none" strike="noStrike" baseline="0" dirty="0">
                <a:effectLst/>
              </a:rPr>
              <a:t>2022</a:t>
            </a:r>
            <a:endParaRPr lang="en-US" sz="2000" baseline="0" dirty="0"/>
          </a:p>
          <a:p>
            <a:pPr>
              <a:defRPr sz="2000"/>
            </a:pPr>
            <a:r>
              <a:rPr lang="en-US" sz="2000" baseline="0" dirty="0"/>
              <a:t>Pittsburg Micropolitan Area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19448551576623"/>
          <c:y val="0.19369892835532421"/>
          <c:w val="0.87830354840608249"/>
          <c:h val="0.72989360113269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Sheet1!$B$2:$B$3</c:f>
              <c:strCache>
                <c:ptCount val="2"/>
                <c:pt idx="0">
                  <c:v>Q1'21</c:v>
                </c:pt>
                <c:pt idx="1">
                  <c:v>Q1'22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16594</c:v>
                </c:pt>
                <c:pt idx="1">
                  <c:v>17018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E-4B2F-8AC4-CABBB4412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0836608"/>
        <c:axId val="180839552"/>
      </c:barChart>
      <c:catAx>
        <c:axId val="1808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80839552"/>
        <c:crosses val="autoZero"/>
        <c:auto val="1"/>
        <c:lblAlgn val="ctr"/>
        <c:lblOffset val="100"/>
        <c:noMultiLvlLbl val="0"/>
      </c:catAx>
      <c:valAx>
        <c:axId val="18083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808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Value Of New Commercial Permits</a:t>
            </a:r>
            <a:endParaRPr lang="en-US" sz="2000" b="0" dirty="0"/>
          </a:p>
        </c:rich>
      </c:tx>
      <c:layout>
        <c:manualLayout>
          <c:xMode val="edge"/>
          <c:yMode val="edge"/>
          <c:x val="0.24844837836101452"/>
          <c:y val="2.31232101133273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1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Sheet1!$B$2:$B$3</c:f>
              <c:strCache>
                <c:ptCount val="2"/>
                <c:pt idx="0">
                  <c:v>Jan-July 2021</c:v>
                </c:pt>
                <c:pt idx="1">
                  <c:v>Jan-July 2022</c:v>
                </c:pt>
              </c:strCache>
            </c:strRef>
          </c:cat>
          <c:val>
            <c:numRef>
              <c:f>Sheet1!$C$2:$C$3</c:f>
              <c:numCache>
                <c:formatCode>"$"#,##0</c:formatCode>
                <c:ptCount val="2"/>
                <c:pt idx="0">
                  <c:v>5648000</c:v>
                </c:pt>
                <c:pt idx="1">
                  <c:v>35184831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B-4418-8BA5-AD9240AD0C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027264"/>
        <c:axId val="128042496"/>
      </c:barChart>
      <c:catAx>
        <c:axId val="1280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042496"/>
        <c:crossesAt val="900000"/>
        <c:auto val="1"/>
        <c:lblAlgn val="ctr"/>
        <c:lblOffset val="100"/>
        <c:noMultiLvlLbl val="0"/>
      </c:catAx>
      <c:valAx>
        <c:axId val="128042496"/>
        <c:scaling>
          <c:orientation val="minMax"/>
          <c:max val="5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02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dirty="0"/>
              <a:t>Commercial Sales </a:t>
            </a:r>
          </a:p>
          <a:p>
            <a:pPr>
              <a:defRPr sz="2000"/>
            </a:pPr>
            <a:r>
              <a:rPr lang="en-US" sz="2000" dirty="0"/>
              <a:t>Value of Average Contract</a:t>
            </a:r>
          </a:p>
          <a:p>
            <a:pPr>
              <a:defRPr sz="2000"/>
            </a:pPr>
            <a:r>
              <a:rPr lang="en-US" sz="2000" dirty="0"/>
              <a:t>Pittsburg Area</a:t>
            </a:r>
            <a:endParaRPr 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</c:rich>
      </c:tx>
      <c:layout>
        <c:manualLayout>
          <c:xMode val="edge"/>
          <c:yMode val="edge"/>
          <c:x val="0.21732297286429902"/>
          <c:y val="3.9921631214989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119899715825329E-3"/>
                  <c:y val="7.921530508291518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B5-42CF-806A-0425A6D31CD3}"/>
                </c:ext>
              </c:extLst>
            </c:dLbl>
            <c:dLbl>
              <c:idx val="1"/>
              <c:layout>
                <c:manualLayout>
                  <c:x val="-1.021332293366377E-2"/>
                  <c:y val="7.1782712892500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B5-42CF-806A-0425A6D31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Q1'21</c:v>
                </c:pt>
                <c:pt idx="1">
                  <c:v>Q1'22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84841.520467836293</c:v>
                </c:pt>
                <c:pt idx="1">
                  <c:v>145079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5-42CF-806A-0425A6D31C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9"/>
        <c:axId val="1337231679"/>
        <c:axId val="1337254143"/>
      </c:barChart>
      <c:catAx>
        <c:axId val="133723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37254143"/>
        <c:crosses val="autoZero"/>
        <c:auto val="1"/>
        <c:lblAlgn val="ctr"/>
        <c:lblOffset val="100"/>
        <c:noMultiLvlLbl val="0"/>
      </c:catAx>
      <c:valAx>
        <c:axId val="1337254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3723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Value</a:t>
            </a:r>
            <a:r>
              <a:rPr lang="en-US" sz="2000" b="1" baseline="0" dirty="0"/>
              <a:t> of</a:t>
            </a:r>
            <a:r>
              <a:rPr lang="en-US" sz="2000" b="1" dirty="0"/>
              <a:t> New Residential Permits</a:t>
            </a:r>
            <a:endParaRPr lang="en-US" sz="2000" b="0" dirty="0"/>
          </a:p>
        </c:rich>
      </c:tx>
      <c:layout>
        <c:manualLayout>
          <c:xMode val="edge"/>
          <c:yMode val="edge"/>
          <c:x val="0.27350566051649322"/>
          <c:y val="2.31232101133273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1" i="0" u="none" strike="noStrike" kern="1200" baseline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Sheet1!$B$2:$B$3</c:f>
              <c:strCache>
                <c:ptCount val="2"/>
                <c:pt idx="0">
                  <c:v>Jan-July 2021</c:v>
                </c:pt>
                <c:pt idx="1">
                  <c:v>Jan-July 2022</c:v>
                </c:pt>
              </c:strCache>
            </c:strRef>
          </c:cat>
          <c:val>
            <c:numRef>
              <c:f>Sheet1!$C$2:$C$3</c:f>
              <c:numCache>
                <c:formatCode>"$"#,##0</c:formatCode>
                <c:ptCount val="2"/>
                <c:pt idx="0">
                  <c:v>3854535</c:v>
                </c:pt>
                <c:pt idx="1">
                  <c:v>6718000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B-4418-8BA5-AD9240AD0C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8027264"/>
        <c:axId val="128042496"/>
      </c:barChart>
      <c:catAx>
        <c:axId val="12802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042496"/>
        <c:crosses val="autoZero"/>
        <c:auto val="1"/>
        <c:lblAlgn val="ctr"/>
        <c:lblOffset val="100"/>
        <c:noMultiLvlLbl val="0"/>
      </c:catAx>
      <c:valAx>
        <c:axId val="128042496"/>
        <c:scaling>
          <c:orientation val="minMax"/>
          <c:max val="8000000"/>
          <c:min val="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02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 Total Home Sales</a:t>
            </a:r>
          </a:p>
          <a:p>
            <a:pPr>
              <a:defRPr sz="2000" b="1"/>
            </a:pPr>
            <a:r>
              <a:rPr lang="en-US" sz="2000" b="1" dirty="0"/>
              <a:t>City of Pittsburg</a:t>
            </a:r>
          </a:p>
        </c:rich>
      </c:tx>
      <c:layout>
        <c:manualLayout>
          <c:xMode val="edge"/>
          <c:yMode val="edge"/>
          <c:x val="0.39641924270157164"/>
          <c:y val="3.2188645011927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21836489687771"/>
          <c:y val="0.21585890279305084"/>
          <c:w val="0.86553080721395226"/>
          <c:h val="0.564138727673137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974099239352551E-3"/>
                  <c:y val="-4.2024071315409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BC-46B8-9756-0D968F5892E8}"/>
                </c:ext>
              </c:extLst>
            </c:dLbl>
            <c:dLbl>
              <c:idx val="1"/>
              <c:layout>
                <c:manualLayout>
                  <c:x val="-2.997366102523652E-2"/>
                  <c:y val="3.4852805561466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BC-46B8-9756-0D968F5892E8}"/>
                </c:ext>
              </c:extLst>
            </c:dLbl>
            <c:dLbl>
              <c:idx val="2"/>
              <c:layout>
                <c:manualLayout>
                  <c:x val="-3.0046886171041742E-2"/>
                  <c:y val="-3.6824908447436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BC-46B8-9756-0D968F589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Sheet1!$B$2:$B$4</c:f>
              <c:strCache>
                <c:ptCount val="3"/>
                <c:pt idx="0">
                  <c:v>Jan'20-Aug'20</c:v>
                </c:pt>
                <c:pt idx="1">
                  <c:v>Jan'21-Aug'21</c:v>
                </c:pt>
                <c:pt idx="2">
                  <c:v>Jan'22-Aug'22</c:v>
                </c:pt>
              </c:strCache>
            </c:strRef>
          </c:cat>
          <c:val>
            <c:numRef>
              <c:f>Sheet1!$C$2:$C$4</c:f>
              <c:numCache>
                <c:formatCode>#,##0_);\(#,##0\)</c:formatCode>
                <c:ptCount val="3"/>
                <c:pt idx="0">
                  <c:v>226</c:v>
                </c:pt>
                <c:pt idx="1">
                  <c:v>251</c:v>
                </c:pt>
                <c:pt idx="2">
                  <c:v>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BC-46B8-9756-0D968F5892E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839616"/>
        <c:axId val="128215296"/>
      </c:lineChart>
      <c:catAx>
        <c:axId val="12783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215296"/>
        <c:crosses val="autoZero"/>
        <c:auto val="1"/>
        <c:lblAlgn val="ctr"/>
        <c:lblOffset val="100"/>
        <c:noMultiLvlLbl val="0"/>
      </c:catAx>
      <c:valAx>
        <c:axId val="128215296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78396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dirty="0"/>
              <a:t>Median Home</a:t>
            </a:r>
            <a:r>
              <a:rPr lang="en-US" sz="2000" b="1" baseline="0" dirty="0"/>
              <a:t> Days On the Market Before Sold</a:t>
            </a:r>
            <a:endParaRPr lang="en-US" sz="2000" b="1" dirty="0"/>
          </a:p>
        </c:rich>
      </c:tx>
      <c:layout>
        <c:manualLayout>
          <c:xMode val="edge"/>
          <c:yMode val="edge"/>
          <c:x val="0.18061006753443479"/>
          <c:y val="3.2188645011927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21836489687771"/>
          <c:y val="0.21585890279305084"/>
          <c:w val="0.86553080721395226"/>
          <c:h val="0.564138727673137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974099239352551E-3"/>
                  <c:y val="-4.2024071315409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BC-46B8-9756-0D968F5892E8}"/>
                </c:ext>
              </c:extLst>
            </c:dLbl>
            <c:dLbl>
              <c:idx val="1"/>
              <c:layout>
                <c:manualLayout>
                  <c:x val="-2.997366102523652E-2"/>
                  <c:y val="3.4852805561466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BC-46B8-9756-0D968F5892E8}"/>
                </c:ext>
              </c:extLst>
            </c:dLbl>
            <c:dLbl>
              <c:idx val="2"/>
              <c:layout>
                <c:manualLayout>
                  <c:x val="-3.0046886171041742E-2"/>
                  <c:y val="-3.6824908447436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BC-46B8-9756-0D968F589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Sheet1!$B$2:$B$4</c:f>
              <c:strCache>
                <c:ptCount val="3"/>
                <c:pt idx="0">
                  <c:v>Jan'20-Aug'20</c:v>
                </c:pt>
                <c:pt idx="1">
                  <c:v>Jan'21-Aug'21</c:v>
                </c:pt>
                <c:pt idx="2">
                  <c:v>Jan'22-Aug'22</c:v>
                </c:pt>
              </c:strCache>
            </c:strRef>
          </c:cat>
          <c:val>
            <c:numRef>
              <c:f>Sheet1!$C$2:$C$4</c:f>
              <c:numCache>
                <c:formatCode>#,##0_);\(#,##0\)</c:formatCode>
                <c:ptCount val="3"/>
                <c:pt idx="0">
                  <c:v>76</c:v>
                </c:pt>
                <c:pt idx="1">
                  <c:v>59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BC-46B8-9756-0D968F5892E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839616"/>
        <c:axId val="128215296"/>
      </c:lineChart>
      <c:catAx>
        <c:axId val="12783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8215296"/>
        <c:crosses val="autoZero"/>
        <c:auto val="1"/>
        <c:lblAlgn val="ctr"/>
        <c:lblOffset val="100"/>
        <c:noMultiLvlLbl val="0"/>
      </c:catAx>
      <c:valAx>
        <c:axId val="128215296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78396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dirty="0"/>
              <a:t>Percent of Work Force in </a:t>
            </a:r>
            <a:br>
              <a:rPr lang="en-US" sz="2000" dirty="0"/>
            </a:br>
            <a:r>
              <a:rPr lang="en-US" sz="2000" dirty="0"/>
              <a:t>Blue Collar Occupations 2021</a:t>
            </a:r>
          </a:p>
        </c:rich>
      </c:tx>
      <c:layout>
        <c:manualLayout>
          <c:xMode val="edge"/>
          <c:yMode val="edge"/>
          <c:x val="0.22337790572992119"/>
          <c:y val="7.572333761430711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Work Force in Blue Collar Occupations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2E4-44A9-8C6D-87C5DD6DDA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2E4-44A9-8C6D-87C5DD6DDA85}"/>
              </c:ext>
            </c:extLst>
          </c:dPt>
          <c:dLbls>
            <c:dLbl>
              <c:idx val="0"/>
              <c:layout>
                <c:manualLayout>
                  <c:x val="9.084036478703492E-3"/>
                  <c:y val="3.0706045902220615E-3"/>
                </c:manualLayout>
              </c:layout>
              <c:tx>
                <c:rich>
                  <a:bodyPr/>
                  <a:lstStyle/>
                  <a:p>
                    <a:fld id="{339BBAB6-9E1D-4407-B530-ADD7042291E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E4-44A9-8C6D-87C5DD6DDA85}"/>
                </c:ext>
              </c:extLst>
            </c:dLbl>
            <c:dLbl>
              <c:idx val="1"/>
              <c:layout>
                <c:manualLayout>
                  <c:x val="4.7087211625542499E-4"/>
                  <c:y val="-3.1332006416274114E-3"/>
                </c:manualLayout>
              </c:layout>
              <c:tx>
                <c:rich>
                  <a:bodyPr/>
                  <a:lstStyle/>
                  <a:p>
                    <a:fld id="{4BFAF025-7F66-425B-B11E-54A5BC7D6794}" type="VALUE">
                      <a:rPr lang="en-US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E4-44A9-8C6D-87C5DD6DDA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PMSA</c:v>
                </c:pt>
                <c:pt idx="1">
                  <c:v>KS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0.44825300000000001</c:v>
                </c:pt>
                <c:pt idx="1">
                  <c:v>0.399955</c:v>
                </c:pt>
                <c:pt idx="2" formatCode="0.00%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E4-44A9-8C6D-87C5DD6DDA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8886111"/>
        <c:axId val="478887359"/>
      </c:barChart>
      <c:catAx>
        <c:axId val="47888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78887359"/>
        <c:crosses val="autoZero"/>
        <c:auto val="1"/>
        <c:lblAlgn val="ctr"/>
        <c:lblOffset val="100"/>
        <c:noMultiLvlLbl val="0"/>
      </c:catAx>
      <c:valAx>
        <c:axId val="478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78886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cap="none" spc="0" normalizeH="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Payroll Pittsburg Micropolitan Area 2021</a:t>
            </a:r>
          </a:p>
        </c:rich>
      </c:tx>
      <c:layout>
        <c:manualLayout>
          <c:xMode val="edge"/>
          <c:yMode val="edge"/>
          <c:x val="9.2845099126070862E-2"/>
          <c:y val="2.34788237780110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cap="none" spc="0" normalizeH="0" baseline="0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465089927022071"/>
          <c:y val="0.10429325466170448"/>
          <c:w val="0.45977198881942016"/>
          <c:h val="0.74585754487210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Payroll Pittsburg Micropolitan Area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Natural resources and mining</c:v>
                </c:pt>
                <c:pt idx="1">
                  <c:v>Other services</c:v>
                </c:pt>
                <c:pt idx="2">
                  <c:v>Information</c:v>
                </c:pt>
                <c:pt idx="3">
                  <c:v>Financial activities</c:v>
                </c:pt>
                <c:pt idx="4">
                  <c:v>Leisure and hospitality</c:v>
                </c:pt>
                <c:pt idx="5">
                  <c:v>Construction</c:v>
                </c:pt>
                <c:pt idx="6">
                  <c:v>Professional and business services</c:v>
                </c:pt>
                <c:pt idx="7">
                  <c:v>Education and health services</c:v>
                </c:pt>
                <c:pt idx="8">
                  <c:v>Trade, transportation, and utilities</c:v>
                </c:pt>
                <c:pt idx="9">
                  <c:v>Manufacturing</c:v>
                </c:pt>
                <c:pt idx="10">
                  <c:v>Government, all levels</c:v>
                </c:pt>
              </c:strCache>
            </c:strRef>
          </c:cat>
          <c:val>
            <c:numRef>
              <c:f>Sheet1!$B$2:$B$12</c:f>
              <c:numCache>
                <c:formatCode>"$"#,##0.00</c:formatCode>
                <c:ptCount val="11"/>
                <c:pt idx="0">
                  <c:v>4239348</c:v>
                </c:pt>
                <c:pt idx="1">
                  <c:v>7071869</c:v>
                </c:pt>
                <c:pt idx="2">
                  <c:v>14686297</c:v>
                </c:pt>
                <c:pt idx="3">
                  <c:v>19248637</c:v>
                </c:pt>
                <c:pt idx="4">
                  <c:v>31515711</c:v>
                </c:pt>
                <c:pt idx="5">
                  <c:v>37469316</c:v>
                </c:pt>
                <c:pt idx="6">
                  <c:v>57401532</c:v>
                </c:pt>
                <c:pt idx="7">
                  <c:v>106167315</c:v>
                </c:pt>
                <c:pt idx="8">
                  <c:v>110417799</c:v>
                </c:pt>
                <c:pt idx="9">
                  <c:v>129454684</c:v>
                </c:pt>
                <c:pt idx="10">
                  <c:v>161037950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3-4867-81A4-838425013B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7257471"/>
        <c:axId val="1337236255"/>
      </c:barChart>
      <c:catAx>
        <c:axId val="1337257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337236255"/>
        <c:crosses val="autoZero"/>
        <c:auto val="1"/>
        <c:lblAlgn val="ctr"/>
        <c:lblOffset val="100"/>
        <c:noMultiLvlLbl val="0"/>
      </c:catAx>
      <c:valAx>
        <c:axId val="1337236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33725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906035983527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44429226706911E-2"/>
          <c:y val="0.10023277967984769"/>
          <c:w val="0.8770068229870861"/>
          <c:h val="0.839921741404595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Jobs by Industry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Natural resources and mining</c:v>
                </c:pt>
                <c:pt idx="1">
                  <c:v>Other services</c:v>
                </c:pt>
                <c:pt idx="2">
                  <c:v>Information</c:v>
                </c:pt>
                <c:pt idx="3">
                  <c:v>Financial activities</c:v>
                </c:pt>
                <c:pt idx="4">
                  <c:v>Leisure and hospitality</c:v>
                </c:pt>
                <c:pt idx="5">
                  <c:v>Construction</c:v>
                </c:pt>
                <c:pt idx="6">
                  <c:v>Professional and business services</c:v>
                </c:pt>
                <c:pt idx="7">
                  <c:v>Education and health services</c:v>
                </c:pt>
                <c:pt idx="8">
                  <c:v>Trade, transportation, and utilities</c:v>
                </c:pt>
                <c:pt idx="9">
                  <c:v>Manufacturing</c:v>
                </c:pt>
                <c:pt idx="10">
                  <c:v>Government, all levels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99</c:v>
                </c:pt>
                <c:pt idx="1">
                  <c:v>234</c:v>
                </c:pt>
                <c:pt idx="2" formatCode="General">
                  <c:v>254</c:v>
                </c:pt>
                <c:pt idx="3">
                  <c:v>442</c:v>
                </c:pt>
                <c:pt idx="4">
                  <c:v>1880</c:v>
                </c:pt>
                <c:pt idx="5">
                  <c:v>736</c:v>
                </c:pt>
                <c:pt idx="6">
                  <c:v>1214</c:v>
                </c:pt>
                <c:pt idx="7">
                  <c:v>2314</c:v>
                </c:pt>
                <c:pt idx="8">
                  <c:v>2885</c:v>
                </c:pt>
                <c:pt idx="9">
                  <c:v>2656</c:v>
                </c:pt>
                <c:pt idx="10">
                  <c:v>4128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0-4866-B31A-776DA8499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4401440"/>
        <c:axId val="1044004736"/>
      </c:barChart>
      <c:catAx>
        <c:axId val="864401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4004736"/>
        <c:crosses val="autoZero"/>
        <c:auto val="1"/>
        <c:lblAlgn val="ctr"/>
        <c:lblOffset val="100"/>
        <c:noMultiLvlLbl val="0"/>
      </c:catAx>
      <c:valAx>
        <c:axId val="1044004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440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dirty="0"/>
              <a:t>Average Wages by Industry </a:t>
            </a:r>
          </a:p>
        </c:rich>
      </c:tx>
      <c:layout>
        <c:manualLayout>
          <c:xMode val="edge"/>
          <c:yMode val="edge"/>
          <c:x val="0.35963798174273776"/>
          <c:y val="3.5470189576344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278536557816149"/>
          <c:y val="0.11330087826664904"/>
          <c:w val="0.43369815293275343"/>
          <c:h val="0.74478774653331425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9816287"/>
        <c:axId val="1299810463"/>
      </c:barChart>
      <c:catAx>
        <c:axId val="1299816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9810463"/>
        <c:crosses val="autoZero"/>
        <c:auto val="1"/>
        <c:lblAlgn val="ctr"/>
        <c:lblOffset val="100"/>
        <c:noMultiLvlLbl val="0"/>
      </c:catAx>
      <c:valAx>
        <c:axId val="1299810463"/>
        <c:scaling>
          <c:orientation val="minMax"/>
          <c:min val="100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99816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dirty="0"/>
              <a:t>Average Wages by Industry </a:t>
            </a:r>
          </a:p>
        </c:rich>
      </c:tx>
      <c:layout>
        <c:manualLayout>
          <c:xMode val="edge"/>
          <c:yMode val="edge"/>
          <c:x val="0.10693143171260638"/>
          <c:y val="2.5198910889183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41992110811089"/>
          <c:y val="0.14178955947041896"/>
          <c:w val="0.66704647735029565"/>
          <c:h val="0.790974838452649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Wages by Industry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Natural resources and mining</c:v>
                </c:pt>
                <c:pt idx="1">
                  <c:v>Other services</c:v>
                </c:pt>
                <c:pt idx="2">
                  <c:v>Information</c:v>
                </c:pt>
                <c:pt idx="3">
                  <c:v>Financial activities</c:v>
                </c:pt>
                <c:pt idx="4">
                  <c:v>Leisure and hospitality</c:v>
                </c:pt>
                <c:pt idx="5">
                  <c:v>Construction</c:v>
                </c:pt>
                <c:pt idx="6">
                  <c:v>Professional and business services</c:v>
                </c:pt>
                <c:pt idx="7">
                  <c:v>Education and health services</c:v>
                </c:pt>
                <c:pt idx="8">
                  <c:v>Trade, transportation, and utilities</c:v>
                </c:pt>
                <c:pt idx="9">
                  <c:v>Manufacturing</c:v>
                </c:pt>
                <c:pt idx="10">
                  <c:v>Government, all levels</c:v>
                </c:pt>
              </c:strCache>
            </c:strRef>
          </c:cat>
          <c:val>
            <c:numRef>
              <c:f>Sheet1!$B$2:$B$12</c:f>
              <c:numCache>
                <c:formatCode>_("$"* #,##0_);_("$"* \(#,##0\);_("$"* "-"??_);_(@_)</c:formatCode>
                <c:ptCount val="11"/>
                <c:pt idx="0">
                  <c:v>42858</c:v>
                </c:pt>
                <c:pt idx="1">
                  <c:v>30189</c:v>
                </c:pt>
                <c:pt idx="2">
                  <c:v>57744</c:v>
                </c:pt>
                <c:pt idx="3">
                  <c:v>43574</c:v>
                </c:pt>
                <c:pt idx="4">
                  <c:v>16762</c:v>
                </c:pt>
                <c:pt idx="5">
                  <c:v>50927</c:v>
                </c:pt>
                <c:pt idx="6">
                  <c:v>47289</c:v>
                </c:pt>
                <c:pt idx="7">
                  <c:v>45889</c:v>
                </c:pt>
                <c:pt idx="8">
                  <c:v>38277</c:v>
                </c:pt>
                <c:pt idx="9">
                  <c:v>48739</c:v>
                </c:pt>
                <c:pt idx="10">
                  <c:v>39011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A-4EF2-921F-9A4CA75804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9816287"/>
        <c:axId val="1299810463"/>
      </c:barChart>
      <c:catAx>
        <c:axId val="1299816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9810463"/>
        <c:crosses val="autoZero"/>
        <c:auto val="1"/>
        <c:lblAlgn val="ctr"/>
        <c:lblOffset val="100"/>
        <c:noMultiLvlLbl val="0"/>
      </c:catAx>
      <c:valAx>
        <c:axId val="1299810463"/>
        <c:scaling>
          <c:orientation val="minMax"/>
          <c:min val="100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99816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 i="0" baseline="0" dirty="0">
                <a:effectLst/>
              </a:rPr>
              <a:t>Manufacturing Value Added Output Per Worker</a:t>
            </a:r>
            <a:br>
              <a:rPr lang="en-US" sz="1800" b="1" i="0" baseline="0" dirty="0">
                <a:effectLst/>
              </a:rPr>
            </a:br>
            <a:r>
              <a:rPr lang="en-US" sz="1800" b="1" i="0" baseline="0" dirty="0">
                <a:effectLst/>
              </a:rPr>
              <a:t>Pittsburg Micropolitan Area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2019</c:v>
                </c:pt>
              </c:numCache>
            </c:numRef>
          </c:cat>
          <c:val>
            <c:numRef>
              <c:f>Sheet2!$B$2:$B$3</c:f>
              <c:numCache>
                <c:formatCode>"$"#,##0_);\("$"#,##0\)</c:formatCode>
                <c:ptCount val="2"/>
                <c:pt idx="0">
                  <c:v>86022.155004347514</c:v>
                </c:pt>
                <c:pt idx="1">
                  <c:v>106558.91934250304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7-4C66-9A5F-879AB45DEF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6109551"/>
        <c:axId val="1163383503"/>
      </c:barChart>
      <c:catAx>
        <c:axId val="115610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63383503"/>
        <c:crosses val="autoZero"/>
        <c:auto val="1"/>
        <c:lblAlgn val="ctr"/>
        <c:lblOffset val="100"/>
        <c:noMultiLvlLbl val="0"/>
      </c:catAx>
      <c:valAx>
        <c:axId val="116338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56109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5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 sz="2000" b="1" dirty="0"/>
              <a:t>Population Growth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defRPr sz="2000" b="1"/>
            </a:pPr>
            <a:r>
              <a:rPr lang="en-US" sz="2000" b="1" dirty="0"/>
              <a:t>City of Pittsburg</a:t>
            </a:r>
          </a:p>
        </c:rich>
      </c:tx>
      <c:layout>
        <c:manualLayout>
          <c:xMode val="edge"/>
          <c:yMode val="edge"/>
          <c:x val="0.28716287485754033"/>
          <c:y val="1.927305672197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5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259373538611726E-2"/>
          <c:y val="0.17279500971156345"/>
          <c:w val="0.90046770855120106"/>
          <c:h val="0.735521766805823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1237367478691281E-3"/>
                  <c:y val="-1.1837164085206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86-448B-9E3E-DEB478F2E220}"/>
                </c:ext>
              </c:extLst>
            </c:dLbl>
            <c:dLbl>
              <c:idx val="3"/>
              <c:layout>
                <c:manualLayout>
                  <c:x val="1.2310084264390039E-3"/>
                  <c:y val="-1.34279078919879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86-448B-9E3E-DEB478F2E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Sheet1!$L$3:$L$9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2021*</c:v>
                </c:pt>
              </c:strCache>
            </c:strRef>
          </c:cat>
          <c:val>
            <c:numRef>
              <c:f>Sheet1!$M$3:$M$9</c:f>
              <c:numCache>
                <c:formatCode>0.0%</c:formatCode>
                <c:ptCount val="7"/>
                <c:pt idx="0">
                  <c:v>2E-3</c:v>
                </c:pt>
                <c:pt idx="1">
                  <c:v>1E-3</c:v>
                </c:pt>
                <c:pt idx="2">
                  <c:v>-6.0000000000000001E-3</c:v>
                </c:pt>
                <c:pt idx="3">
                  <c:v>-3.0744792600756465E-4</c:v>
                </c:pt>
                <c:pt idx="4">
                  <c:v>-5.0000000000000001E-3</c:v>
                </c:pt>
                <c:pt idx="5">
                  <c:v>2.4E-2</c:v>
                </c:pt>
                <c:pt idx="6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6-448B-9E3E-DEB478F2E2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6931968"/>
        <c:axId val="137893376"/>
      </c:barChart>
      <c:catAx>
        <c:axId val="13693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7893376"/>
        <c:crosses val="autoZero"/>
        <c:auto val="1"/>
        <c:lblAlgn val="ctr"/>
        <c:lblOffset val="100"/>
        <c:noMultiLvlLbl val="0"/>
      </c:catAx>
      <c:valAx>
        <c:axId val="1378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693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0.17458</cdr:x>
      <cdr:y>0.94827</cdr:y>
    </cdr:from>
    <cdr:to>
      <cdr:x>0.82542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4A7DBF91-CEB8-4509-9FDC-0672F9E959DF}"/>
            </a:ext>
          </a:extLst>
        </cdr:cNvPr>
        <cdr:cNvSpPr txBox="1"/>
      </cdr:nvSpPr>
      <cdr:spPr>
        <a:xfrm xmlns:a="http://schemas.openxmlformats.org/drawingml/2006/main">
          <a:off x="1314598" y="5080828"/>
          <a:ext cx="490086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0.26706</cdr:x>
      <cdr:y>0.93083</cdr:y>
    </cdr:from>
    <cdr:to>
      <cdr:x>0.83486</cdr:x>
      <cdr:y>0.98739</cdr:y>
    </cdr:to>
    <cdr:sp macro="" textlink="">
      <cdr:nvSpPr>
        <cdr:cNvPr id="3" name="Footer Placeholder 1">
          <a:extLst xmlns:a="http://schemas.openxmlformats.org/drawingml/2006/main">
            <a:ext uri="{FF2B5EF4-FFF2-40B4-BE49-F238E27FC236}">
              <a16:creationId xmlns:a16="http://schemas.microsoft.com/office/drawing/2014/main" id="{536330A9-B977-4D8A-8368-DC79083C9366}"/>
            </a:ext>
          </a:extLst>
        </cdr:cNvPr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1935373" y="6008827"/>
          <a:ext cx="4114800" cy="36512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ct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Source: Woods &amp; Poole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0.19537</cdr:x>
      <cdr:y>0.93083</cdr:y>
    </cdr:from>
    <cdr:to>
      <cdr:x>0.83486</cdr:x>
      <cdr:y>0.98739</cdr:y>
    </cdr:to>
    <cdr:sp macro="" textlink="">
      <cdr:nvSpPr>
        <cdr:cNvPr id="3" name="Footer Placeholder 1">
          <a:extLst xmlns:a="http://schemas.openxmlformats.org/drawingml/2006/main">
            <a:ext uri="{FF2B5EF4-FFF2-40B4-BE49-F238E27FC236}">
              <a16:creationId xmlns:a16="http://schemas.microsoft.com/office/drawing/2014/main" id="{536330A9-B977-4D8A-8368-DC79083C9366}"/>
            </a:ext>
          </a:extLst>
        </cdr:cNvPr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1415851" y="6008828"/>
          <a:ext cx="4634347" cy="36511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ct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FontTx/>
            <a:buNone/>
          </a:pPr>
          <a:r>
            <a:rPr lang="en-US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Source: Bureau of the Census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55" cy="466554"/>
          </a:xfrm>
          <a:prstGeom prst="rect">
            <a:avLst/>
          </a:prstGeom>
        </p:spPr>
        <p:txBody>
          <a:bodyPr vert="horz" lIns="90675" tIns="45337" rIns="90675" bIns="453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75" tIns="45337" rIns="90675" bIns="45337" rtlCol="0"/>
          <a:lstStyle>
            <a:lvl1pPr algn="r">
              <a:defRPr sz="1200"/>
            </a:lvl1pPr>
          </a:lstStyle>
          <a:p>
            <a:fld id="{89CF0847-D619-4FD6-8EEB-F8582D5EC007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5" tIns="45337" rIns="90675" bIns="453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6" y="4473244"/>
            <a:ext cx="5607691" cy="3661502"/>
          </a:xfrm>
          <a:prstGeom prst="rect">
            <a:avLst/>
          </a:prstGeom>
        </p:spPr>
        <p:txBody>
          <a:bodyPr vert="horz" lIns="90675" tIns="45337" rIns="90675" bIns="4533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46"/>
            <a:ext cx="3038155" cy="466554"/>
          </a:xfrm>
          <a:prstGeom prst="rect">
            <a:avLst/>
          </a:prstGeom>
        </p:spPr>
        <p:txBody>
          <a:bodyPr vert="horz" lIns="90675" tIns="45337" rIns="90675" bIns="453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75" tIns="45337" rIns="90675" bIns="45337" rtlCol="0" anchor="b"/>
          <a:lstStyle>
            <a:lvl1pPr algn="r">
              <a:defRPr sz="1200"/>
            </a:lvl1pPr>
          </a:lstStyle>
          <a:p>
            <a:fld id="{C8F5683E-7F6C-4E67-9653-0F17D4979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5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D477E-4E58-4836-9E9C-AC4006F864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48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C3005-3634-49B3-88B7-CAD6C61ED0F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6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8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7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9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5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5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1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0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6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4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9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0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3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4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4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8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4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03EFB6-FBDE-499D-BA39-BBAA947A055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62441F-D25E-4309-A748-AA368851D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  <p:sldLayoutId id="2147484398" r:id="rId14"/>
    <p:sldLayoutId id="2147484399" r:id="rId15"/>
    <p:sldLayoutId id="2147484400" r:id="rId16"/>
    <p:sldLayoutId id="21474844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13F912-2543-425D-BA15-DFFF1670328F}"/>
              </a:ext>
            </a:extLst>
          </p:cNvPr>
          <p:cNvSpPr/>
          <p:nvPr/>
        </p:nvSpPr>
        <p:spPr>
          <a:xfrm>
            <a:off x="1110867" y="454446"/>
            <a:ext cx="10168569" cy="2974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B0BF-05AF-4623-BF51-81FED60A2518}"/>
              </a:ext>
            </a:extLst>
          </p:cNvPr>
          <p:cNvSpPr/>
          <p:nvPr/>
        </p:nvSpPr>
        <p:spPr>
          <a:xfrm>
            <a:off x="1382251" y="727260"/>
            <a:ext cx="9698882" cy="101566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6000" b="1" dirty="0"/>
              <a:t>Economic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277A5-F48D-4D8A-B8B5-CA18AE3C2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7" b="97190" l="663" r="99411">
                        <a14:foregroundMark x1="663" y1="10744" x2="11267" y2="33554"/>
                        <a14:foregroundMark x1="11267" y1="33554" x2="18483" y2="67769"/>
                        <a14:foregroundMark x1="18483" y1="67769" x2="24227" y2="78347"/>
                        <a14:foregroundMark x1="24227" y1="78347" x2="32180" y2="84959"/>
                        <a14:foregroundMark x1="1546" y1="9917" x2="10677" y2="9256"/>
                        <a14:foregroundMark x1="10677" y1="9256" x2="19072" y2="11074"/>
                        <a14:foregroundMark x1="19072" y1="11074" x2="22975" y2="16033"/>
                        <a14:foregroundMark x1="22975" y1="16033" x2="24227" y2="29421"/>
                        <a14:foregroundMark x1="20029" y1="6777" x2="10751" y2="8430"/>
                        <a14:foregroundMark x1="8837" y1="71074" x2="19440" y2="86942"/>
                        <a14:foregroundMark x1="19440" y1="86942" x2="23343" y2="85620"/>
                        <a14:foregroundMark x1="23343" y1="85620" x2="24300" y2="83636"/>
                        <a14:foregroundMark x1="5965" y1="90579" x2="15979" y2="91736"/>
                        <a14:foregroundMark x1="64948" y1="51570" x2="78351" y2="32397"/>
                        <a14:foregroundMark x1="78351" y1="32397" x2="79823" y2="23306"/>
                        <a14:foregroundMark x1="79823" y1="23306" x2="83800" y2="20165"/>
                        <a14:foregroundMark x1="83800" y1="20165" x2="88807" y2="19835"/>
                        <a14:foregroundMark x1="88807" y1="19835" x2="93299" y2="20992"/>
                        <a14:foregroundMark x1="93299" y1="20992" x2="96686" y2="25620"/>
                        <a14:foregroundMark x1="96686" y1="25620" x2="99411" y2="40992"/>
                        <a14:foregroundMark x1="97717" y1="83636" x2="68115" y2="79835"/>
                        <a14:foregroundMark x1="68115" y1="79835" x2="64212" y2="76198"/>
                        <a14:foregroundMark x1="64212" y1="76198" x2="60898" y2="69752"/>
                        <a14:foregroundMark x1="60898" y1="69752" x2="59131" y2="53884"/>
                        <a14:foregroundMark x1="53608" y1="60661" x2="55670" y2="87107"/>
                        <a14:foregroundMark x1="41311" y1="79835" x2="53976" y2="76364"/>
                        <a14:foregroundMark x1="95066" y1="88430" x2="95214" y2="97190"/>
                        <a14:foregroundMark x1="67599" y1="35372" x2="83579" y2="16694"/>
                        <a14:backgroundMark x1="30707" y1="26446" x2="39028" y2="73388"/>
                        <a14:backgroundMark x1="39028" y1="73388" x2="39028" y2="73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5" y="1515477"/>
            <a:ext cx="12192000" cy="5342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B14F33-F7CC-4CA0-B525-7FB0B7682BD7}"/>
              </a:ext>
            </a:extLst>
          </p:cNvPr>
          <p:cNvSpPr txBox="1"/>
          <p:nvPr/>
        </p:nvSpPr>
        <p:spPr>
          <a:xfrm>
            <a:off x="3053715" y="1832035"/>
            <a:ext cx="596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Dr. Michael Davidsson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E0095-2455-49E9-AE14-BA0D85809402}"/>
              </a:ext>
            </a:extLst>
          </p:cNvPr>
          <p:cNvSpPr txBox="1"/>
          <p:nvPr/>
        </p:nvSpPr>
        <p:spPr>
          <a:xfrm>
            <a:off x="3171825" y="2393487"/>
            <a:ext cx="584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Associate Professor</a:t>
            </a:r>
            <a:br>
              <a:rPr lang="en-US" b="1" dirty="0"/>
            </a:br>
            <a:r>
              <a:rPr lang="en-US" b="1" dirty="0"/>
              <a:t>Director, Business and Economic Research Center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015E12-49B8-489B-A1B5-8CAC4865E940}"/>
              </a:ext>
            </a:extLst>
          </p:cNvPr>
          <p:cNvSpPr txBox="1"/>
          <p:nvPr/>
        </p:nvSpPr>
        <p:spPr>
          <a:xfrm>
            <a:off x="3849045" y="6018555"/>
            <a:ext cx="468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Source: Implan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58630-38D4-48D7-A9A8-EAE242A36679}"/>
              </a:ext>
            </a:extLst>
          </p:cNvPr>
          <p:cNvSpPr txBox="1"/>
          <p:nvPr/>
        </p:nvSpPr>
        <p:spPr>
          <a:xfrm>
            <a:off x="1556014" y="300848"/>
            <a:ext cx="959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Value Added GDP by Industry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Pittsburg Micropolitan Area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9DAC92-EA1D-485E-91A2-8FD476A40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67429"/>
              </p:ext>
            </p:extLst>
          </p:nvPr>
        </p:nvGraphicFramePr>
        <p:xfrm>
          <a:off x="2137635" y="1603254"/>
          <a:ext cx="7432447" cy="4569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6798">
                  <a:extLst>
                    <a:ext uri="{9D8B030D-6E8A-4147-A177-3AD203B41FA5}">
                      <a16:colId xmlns:a16="http://schemas.microsoft.com/office/drawing/2014/main" val="2651438631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3392000428"/>
                    </a:ext>
                  </a:extLst>
                </a:gridCol>
                <a:gridCol w="493194">
                  <a:extLst>
                    <a:ext uri="{9D8B030D-6E8A-4147-A177-3AD203B41FA5}">
                      <a16:colId xmlns:a16="http://schemas.microsoft.com/office/drawing/2014/main" val="2523182628"/>
                    </a:ext>
                  </a:extLst>
                </a:gridCol>
              </a:tblGrid>
              <a:tr h="125808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 of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2004494724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 Added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450736431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$276,552,363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2010823027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 Government              (</a:t>
                      </a:r>
                      <a:r>
                        <a:rPr lang="en-US" sz="10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depreciation on the public infrastructure as production of service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$266,128,104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654241550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Estate and Rental and Leasing  </a:t>
                      </a:r>
                      <a:r>
                        <a:rPr lang="en-US" sz="105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(includes imputed rent of owner occupied housing as income</a:t>
                      </a:r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$210,686,702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3329040751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 and Social Assistance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$142,645,272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4141297023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Transportation and Warehousing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$123,390,020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2389156195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Retail Trade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$100,645,673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2816055491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Wholesale Trade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$84,332,177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2726055425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Accommodation and Food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$69,921,028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2645769677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$53,939,016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3692889089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Professional, Scientific, and Technical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$49,151,948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4060631350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(IMPLAN 3 Digit NAICS 546)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$48,036,901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38231117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Services (automobile repair, dry cleaning, etc.)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$41,684,198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3523727274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Agriculture, Forestry, Fishing, and Hunting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$39,186,496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636250426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Finance and Insurance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$37,538,587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24222073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 and Support and Waste Management and Remediation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$30,594,535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2527964675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of Companies and Enterprises (IMPLAN 3 Digit NAICS 546)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$27,464,545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3944481040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Arts, Entertainment, and Recreation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$9,422,200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17777410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Enterprises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$8,529,773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3584972692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Utilities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$4,876,042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418402358"/>
                  </a:ext>
                </a:extLst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Educational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$3,915,422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878860682"/>
                  </a:ext>
                </a:extLst>
              </a:tr>
              <a:tr h="19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Mining, Quarrying, and Oil and Gas Extraction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$2,327,333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4189352482"/>
                  </a:ext>
                </a:extLst>
              </a:tr>
              <a:tr h="19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$1,630,968,334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28" marR="9028" marT="9028" marB="0" anchor="b"/>
                </a:tc>
                <a:extLst>
                  <a:ext uri="{0D108BD9-81ED-4DB2-BD59-A6C34878D82A}">
                    <a16:rowId xmlns:a16="http://schemas.microsoft.com/office/drawing/2014/main" val="138499215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8BD9CA9-E76A-4754-9430-8C1C3B339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062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6AC8-7260-41A5-B49F-69E8B46A0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04" y="685800"/>
            <a:ext cx="10018713" cy="1752599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2400" b="1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Added GDP Manufacturing</a:t>
            </a:r>
            <a:br>
              <a:rPr lang="en-US" sz="2400" b="1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Pittsburg Micropolitan Area </a:t>
            </a:r>
            <a:br>
              <a:rPr lang="en-US" sz="2400" b="1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5E2ADC-15A1-45E0-9C00-18F68AA10DF8}"/>
              </a:ext>
            </a:extLst>
          </p:cNvPr>
          <p:cNvGraphicFramePr>
            <a:graphicFrameLocks noGrp="1"/>
          </p:cNvGraphicFramePr>
          <p:nvPr/>
        </p:nvGraphicFramePr>
        <p:xfrm>
          <a:off x="2170834" y="2303856"/>
          <a:ext cx="8536855" cy="3868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0217">
                  <a:extLst>
                    <a:ext uri="{9D8B030D-6E8A-4147-A177-3AD203B41FA5}">
                      <a16:colId xmlns:a16="http://schemas.microsoft.com/office/drawing/2014/main" val="2825184441"/>
                    </a:ext>
                  </a:extLst>
                </a:gridCol>
                <a:gridCol w="956475">
                  <a:extLst>
                    <a:ext uri="{9D8B030D-6E8A-4147-A177-3AD203B41FA5}">
                      <a16:colId xmlns:a16="http://schemas.microsoft.com/office/drawing/2014/main" val="1687047889"/>
                    </a:ext>
                  </a:extLst>
                </a:gridCol>
                <a:gridCol w="1950217">
                  <a:extLst>
                    <a:ext uri="{9D8B030D-6E8A-4147-A177-3AD203B41FA5}">
                      <a16:colId xmlns:a16="http://schemas.microsoft.com/office/drawing/2014/main" val="1336968660"/>
                    </a:ext>
                  </a:extLst>
                </a:gridCol>
                <a:gridCol w="810520">
                  <a:extLst>
                    <a:ext uri="{9D8B030D-6E8A-4147-A177-3AD203B41FA5}">
                      <a16:colId xmlns:a16="http://schemas.microsoft.com/office/drawing/2014/main" val="331992817"/>
                    </a:ext>
                  </a:extLst>
                </a:gridCol>
                <a:gridCol w="1912951">
                  <a:extLst>
                    <a:ext uri="{9D8B030D-6E8A-4147-A177-3AD203B41FA5}">
                      <a16:colId xmlns:a16="http://schemas.microsoft.com/office/drawing/2014/main" val="3119892032"/>
                    </a:ext>
                  </a:extLst>
                </a:gridCol>
                <a:gridCol w="956475">
                  <a:extLst>
                    <a:ext uri="{9D8B030D-6E8A-4147-A177-3AD203B41FA5}">
                      <a16:colId xmlns:a16="http://schemas.microsoft.com/office/drawing/2014/main" val="704143173"/>
                    </a:ext>
                  </a:extLst>
                </a:gridCol>
              </a:tblGrid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Display Description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Value Added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millwork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$3,563,385.1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fabricated metal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$205,667.9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3269228204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Printing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$47,219,224.3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Fabricated structural metal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$3,265,190.6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Roasted nuts and butters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$110,573.4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3199168887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Dog and cat food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$45,702,223.8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commercial machinery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$3,136,491.9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Petroleum refineries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$106,904.0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3227771349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Primary battery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$25,718,647.4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Brick, tile, etc.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$2,278,821.5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Jewelry and silverware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$67,866.6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585270062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Metal window door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$21,631,224.3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Ornamental metal work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$2,101,355.5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Animal slaughtering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$31,343.6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644220849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Plastics pipe fitting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$16,939,166.2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Ready-mix concrete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$1,889,415.8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Meat rendering/processing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$26,739.6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1284983784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Packaging materials etc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$16,355,213.8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other industrial machinery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$1,694,606.0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Automobile manufacturing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$15,205.6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2613172942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Meat processed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$16,046,896.7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Breweries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$1,450,306.2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Soap and other detergent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$12,977.8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2853858904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Misc. wood product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$11,906,038.6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textile product mills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$1,382,415.4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Hosiery &amp; sock mills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$6,849.6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3152655376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Bread &amp; bakery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$10,021,226.9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Conveyor equipment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$1,098,806.8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apparel knitting mills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$6,181.1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4012562124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Sheet metal work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$6,265,590.7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Frozen cakes &amp; pastries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$990,320.5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Apparel accessories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$4,635.4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7408082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Machine shops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$5,809,248.0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Nonferrous metal foundries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$959,742.7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Males' cut &amp; sew apparel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$3,602.1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3076655128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Switchgear and board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$5,570,889.3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Textile bag &amp; canvas mills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$875,595.8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cut &amp; sew apparel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$3,352.7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3644866315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animal food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$5,193,363.9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Industrial mold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$800,533.4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Cut &amp; sew apparel contractors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$2,732.1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1605365694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Navigation instruments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$5,162,651.7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Sign manufacturing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$718,642.9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Females cut &amp; sew apparel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$2,653.3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1613418975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Wiring device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$4,643,278.2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Dental laboratories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$649,164.1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Textile &amp; fabric finishing mills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($3,347.3)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727387563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Prefabricated wood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$4,629,030.2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Other snack food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$283,442.2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Leather &amp; hide finishing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($3,724.5)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1794598682"/>
                  </a:ext>
                </a:extLst>
              </a:tr>
              <a:tr h="21490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Total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$276,552,363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78" marR="8678" marT="8678" marB="0" anchor="b"/>
                </a:tc>
                <a:extLst>
                  <a:ext uri="{0D108BD9-81ED-4DB2-BD59-A6C34878D82A}">
                    <a16:rowId xmlns:a16="http://schemas.microsoft.com/office/drawing/2014/main" val="356922502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76AB06-6939-41C8-BE4E-8D6D6A8BBA84}"/>
              </a:ext>
            </a:extLst>
          </p:cNvPr>
          <p:cNvSpPr/>
          <p:nvPr/>
        </p:nvSpPr>
        <p:spPr>
          <a:xfrm>
            <a:off x="5411973" y="6315780"/>
            <a:ext cx="1326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Implan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95517-4942-44A7-BA6B-35016E7C7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801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BCD2-B82F-4B92-8C93-40A1864F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and Housing</a:t>
            </a:r>
          </a:p>
        </p:txBody>
      </p:sp>
      <p:sp>
        <p:nvSpPr>
          <p:cNvPr id="7" name="AutoShape 6" descr="What Are the Social Determinants of Population Health?">
            <a:extLst>
              <a:ext uri="{FF2B5EF4-FFF2-40B4-BE49-F238E27FC236}">
                <a16:creationId xmlns:a16="http://schemas.microsoft.com/office/drawing/2014/main" id="{00BA612F-AC54-4339-B941-5990E0306A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1ACE36-5D2F-4E30-A3D6-C395270543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438399"/>
            <a:ext cx="4764087" cy="3441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F04D81-1F14-4A27-A578-2E5C66F59664}"/>
              </a:ext>
            </a:extLst>
          </p:cNvPr>
          <p:cNvSpPr/>
          <p:nvPr/>
        </p:nvSpPr>
        <p:spPr>
          <a:xfrm>
            <a:off x="5775976" y="3244334"/>
            <a:ext cx="64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2022</a:t>
            </a:r>
          </a:p>
        </p:txBody>
      </p:sp>
      <p:pic>
        <p:nvPicPr>
          <p:cNvPr id="4098" name="Picture 2" descr="Pittsburg Housing – by Daron Hall | City of Pittsburg">
            <a:extLst>
              <a:ext uri="{FF2B5EF4-FFF2-40B4-BE49-F238E27FC236}">
                <a16:creationId xmlns:a16="http://schemas.microsoft.com/office/drawing/2014/main" id="{B52D018B-714A-44C5-8B91-D87039C04B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40" y="2438398"/>
            <a:ext cx="4596119" cy="3447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502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37B1F5F-2544-46CD-89B3-32F29973595D}"/>
              </a:ext>
            </a:extLst>
          </p:cNvPr>
          <p:cNvGrpSpPr/>
          <p:nvPr/>
        </p:nvGrpSpPr>
        <p:grpSpPr>
          <a:xfrm>
            <a:off x="2137863" y="750277"/>
            <a:ext cx="7530060" cy="6167149"/>
            <a:chOff x="1853622" y="571482"/>
            <a:chExt cx="8948439" cy="62782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7DBF91-CEB8-4509-9FDC-0672F9E959DF}"/>
                </a:ext>
              </a:extLst>
            </p:cNvPr>
            <p:cNvSpPr txBox="1"/>
            <p:nvPr/>
          </p:nvSpPr>
          <p:spPr>
            <a:xfrm>
              <a:off x="2484534" y="6379733"/>
              <a:ext cx="8317527" cy="46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Source: Bureau of the Census and Unacast Corp.– Based on Cell Phone Movements</a:t>
              </a:r>
            </a:p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CCE54CB6-E7FE-426F-8197-B7226154E0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88567225"/>
                </p:ext>
              </p:extLst>
            </p:nvPr>
          </p:nvGraphicFramePr>
          <p:xfrm>
            <a:off x="1853622" y="571482"/>
            <a:ext cx="8948439" cy="54511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D967F1B-C8D1-4E50-9710-59632577D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382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54E1B6C-5EED-4024-8986-395C300A9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0795" y="1773459"/>
            <a:ext cx="7798530" cy="5179321"/>
          </a:xfrm>
          <a:solidFill>
            <a:schemeClr val="accent6">
              <a:lumMod val="20000"/>
              <a:lumOff val="80000"/>
              <a:alpha val="1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 N. Locust Apartments: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 apartments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Block22: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student micro-lofts downtown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Creek East: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single family homes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Lakewood Drive Addition: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single family homes 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Bank Lots: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single family homes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Leland Lofts: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moderate-income apartments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Payton’s Hamlet: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single family homes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Pitt Highlands: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single family homes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Silverback Landing: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single family homes in gated housing addition 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 Cline Apartments: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apartments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Villas at Creekside: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end 55+ gated community with 29-125  units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47F57-5C95-4D52-A47C-7DFEEA63C25C}"/>
              </a:ext>
            </a:extLst>
          </p:cNvPr>
          <p:cNvSpPr txBox="1"/>
          <p:nvPr/>
        </p:nvSpPr>
        <p:spPr>
          <a:xfrm>
            <a:off x="2905125" y="151989"/>
            <a:ext cx="6381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Housing Developments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Recently Completed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Phases of Construction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EF14F-4D2F-4A9D-8CE0-6F24C2C79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B6032-E29D-439C-98D8-0C439ED384DB}"/>
              </a:ext>
            </a:extLst>
          </p:cNvPr>
          <p:cNvSpPr txBox="1"/>
          <p:nvPr/>
        </p:nvSpPr>
        <p:spPr>
          <a:xfrm>
            <a:off x="1711841" y="6455761"/>
            <a:ext cx="795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: City Of Pittsburg</a:t>
            </a:r>
          </a:p>
        </p:txBody>
      </p:sp>
    </p:spTree>
    <p:extLst>
      <p:ext uri="{BB962C8B-B14F-4D97-AF65-F5344CB8AC3E}">
        <p14:creationId xmlns:p14="http://schemas.microsoft.com/office/powerpoint/2010/main" val="343336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08AB6-EE98-40DC-A7EE-0F5705E4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GDP and Household Income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CF6185-E14F-40F2-994F-04039F47B6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8" y="2667000"/>
            <a:ext cx="3808396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051F6D-0B07-45B5-BB44-8B687822C7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68" y="2667000"/>
            <a:ext cx="3808394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531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9A0FC0CB-7AB1-4D23-BACE-62DC11DA1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796416"/>
              </p:ext>
            </p:extLst>
          </p:nvPr>
        </p:nvGraphicFramePr>
        <p:xfrm>
          <a:off x="2199219" y="113193"/>
          <a:ext cx="7246961" cy="645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1F700C-A0F4-4D99-AD50-DE52F42B3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557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925B34-1D98-4A92-B4FC-C47C27D1C46E}"/>
              </a:ext>
            </a:extLst>
          </p:cNvPr>
          <p:cNvGraphicFramePr>
            <a:graphicFrameLocks/>
          </p:cNvGraphicFramePr>
          <p:nvPr/>
        </p:nvGraphicFramePr>
        <p:xfrm>
          <a:off x="1145754" y="165253"/>
          <a:ext cx="9968105" cy="588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C18A2B-2ECB-49E5-B9AB-8117464D62F9}"/>
              </a:ext>
            </a:extLst>
          </p:cNvPr>
          <p:cNvSpPr txBox="1"/>
          <p:nvPr/>
        </p:nvSpPr>
        <p:spPr>
          <a:xfrm>
            <a:off x="5130831" y="6415748"/>
            <a:ext cx="1930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Demographics Now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775E61-67AC-4DDB-A581-481419477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577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10560D8-9D4B-4ECB-AC04-8CFE75BA8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336078"/>
              </p:ext>
            </p:extLst>
          </p:nvPr>
        </p:nvGraphicFramePr>
        <p:xfrm>
          <a:off x="1227378" y="580259"/>
          <a:ext cx="10111947" cy="552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1F9A5D-DEF6-4D3A-9E69-8FE7A0E694BD}"/>
              </a:ext>
            </a:extLst>
          </p:cNvPr>
          <p:cNvSpPr txBox="1"/>
          <p:nvPr/>
        </p:nvSpPr>
        <p:spPr>
          <a:xfrm>
            <a:off x="2062716" y="6236068"/>
            <a:ext cx="762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Equifax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4948-1E34-4ED9-A2EB-A3F7643BD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407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20FA5DC-ACAC-431B-94D7-537DD19E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46428" y="6353837"/>
            <a:ext cx="3306726" cy="4168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Source: United States Census Bureau</a:t>
            </a:r>
          </a:p>
        </p:txBody>
      </p:sp>
      <p:graphicFrame>
        <p:nvGraphicFramePr>
          <p:cNvPr id="9" name="Chart 5">
            <a:extLst>
              <a:ext uri="{FF2B5EF4-FFF2-40B4-BE49-F238E27FC236}">
                <a16:creationId xmlns:a16="http://schemas.microsoft.com/office/drawing/2014/main" id="{BC1563FC-E9D9-45D2-9FAA-0B0579449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705782"/>
              </p:ext>
            </p:extLst>
          </p:nvPr>
        </p:nvGraphicFramePr>
        <p:xfrm>
          <a:off x="1188720" y="925033"/>
          <a:ext cx="9622466" cy="542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3A91696-2354-434B-AF81-625FB7EE3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151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1E8E-1AC4-4793-997B-106A45C3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451883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            Jobs and Productivity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CAD4C-4AA9-4189-AA65-4556ADB4BD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39" y="2830440"/>
            <a:ext cx="4894262" cy="2753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019ED95-CB91-453B-8B35-CFAF28B690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829547"/>
            <a:ext cx="4895850" cy="2753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736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9A0FC0CB-7AB1-4D23-BACE-62DC11DA1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190073"/>
              </p:ext>
            </p:extLst>
          </p:nvPr>
        </p:nvGraphicFramePr>
        <p:xfrm>
          <a:off x="2199219" y="113193"/>
          <a:ext cx="7246961" cy="645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B1F700C-A0F4-4D99-AD50-DE52F42B3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451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3DC2-AF7A-45AD-8527-D95365A0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Taxable Sales</a:t>
            </a:r>
            <a:br>
              <a:rPr lang="en-US" dirty="0"/>
            </a:br>
            <a:r>
              <a:rPr lang="en-US" sz="2000" dirty="0"/>
              <a:t>(Retail Sales and Some Services, Mostly on Tourism)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CCFB355-54FC-4D85-A623-53310157BC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51" y="2667001"/>
            <a:ext cx="4511749" cy="321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25184-FC11-4E54-9AF3-5CE7B61C1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511749" cy="3124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s.yimg.com/uu/api/res/1.2/tVR91vkVOsuHyHxdaPi_xg--~B/aD0zMjg5O3c9NTQzNjtzbT0xO2FwcGlkPXl0YWNoeW9u/https:/media-mbst-pub-ue1.s3.amazonaws.com/creatr-images/2019-02/66a060c0-3abc-11e9-bf58-8f2c0ad10fa9">
            <a:extLst>
              <a:ext uri="{FF2B5EF4-FFF2-40B4-BE49-F238E27FC236}">
                <a16:creationId xmlns:a16="http://schemas.microsoft.com/office/drawing/2014/main" id="{5A1F8C69-6DDF-48FE-AB3F-96F47922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8" y="2690037"/>
            <a:ext cx="4479398" cy="318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4077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5856C5-5B81-4C2C-90FD-C2E8E9231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184796"/>
              </p:ext>
            </p:extLst>
          </p:nvPr>
        </p:nvGraphicFramePr>
        <p:xfrm>
          <a:off x="2041290" y="572877"/>
          <a:ext cx="8109419" cy="549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61DCDC-5F9A-416F-AF00-73F5C13E7218}"/>
              </a:ext>
            </a:extLst>
          </p:cNvPr>
          <p:cNvSpPr txBox="1"/>
          <p:nvPr/>
        </p:nvSpPr>
        <p:spPr>
          <a:xfrm>
            <a:off x="3721395" y="6272366"/>
            <a:ext cx="4625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Kansas Department of Revenue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67C3D-A6D4-4F91-82E4-E1A002BC7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5319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10560D8-9D4B-4ECB-AC04-8CFE75BA8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2360"/>
              </p:ext>
            </p:extLst>
          </p:nvPr>
        </p:nvGraphicFramePr>
        <p:xfrm>
          <a:off x="1817783" y="469489"/>
          <a:ext cx="8238760" cy="552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1F9A5D-DEF6-4D3A-9E69-8FE7A0E694BD}"/>
              </a:ext>
            </a:extLst>
          </p:cNvPr>
          <p:cNvSpPr txBox="1"/>
          <p:nvPr/>
        </p:nvSpPr>
        <p:spPr>
          <a:xfrm>
            <a:off x="3689498" y="6157678"/>
            <a:ext cx="494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Kansas Department of Revenue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4948-1E34-4ED9-A2EB-A3F7643BD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7102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94472BD8-87D6-4788-809F-0F9EFAAD949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2798703"/>
              </p:ext>
            </p:extLst>
          </p:nvPr>
        </p:nvGraphicFramePr>
        <p:xfrm>
          <a:off x="2697924" y="438151"/>
          <a:ext cx="6455979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B9280E7-7012-40D9-9121-C0AAB258DF03}"/>
              </a:ext>
            </a:extLst>
          </p:cNvPr>
          <p:cNvSpPr txBox="1"/>
          <p:nvPr/>
        </p:nvSpPr>
        <p:spPr>
          <a:xfrm>
            <a:off x="4667693" y="6142850"/>
            <a:ext cx="2754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Kansas Department of Revenue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D116B-6760-4CB6-B09C-F25CD6766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7783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10560D8-9D4B-4ECB-AC04-8CFE75BA8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229869"/>
              </p:ext>
            </p:extLst>
          </p:nvPr>
        </p:nvGraphicFramePr>
        <p:xfrm>
          <a:off x="1976620" y="508590"/>
          <a:ext cx="8238760" cy="552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1F9A5D-DEF6-4D3A-9E69-8FE7A0E694BD}"/>
              </a:ext>
            </a:extLst>
          </p:cNvPr>
          <p:cNvSpPr txBox="1"/>
          <p:nvPr/>
        </p:nvSpPr>
        <p:spPr>
          <a:xfrm>
            <a:off x="5220586" y="6072618"/>
            <a:ext cx="403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Kansas Department of Revenue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096F2-9C54-4854-8B8A-A77527D85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877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4CB1-1F3E-4891-A018-F54766C3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Financial Resources, Economic Development and Construction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E92360-14FD-4436-91D1-5F2619AABC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44" y="2721864"/>
            <a:ext cx="4602956" cy="306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F8F9900-EE35-4811-B894-9F87B2D207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28" y="2721864"/>
            <a:ext cx="4895849" cy="306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636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7A8566DE-0A4C-4B33-B973-C7BC58C10B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0511347"/>
              </p:ext>
            </p:extLst>
          </p:nvPr>
        </p:nvGraphicFramePr>
        <p:xfrm>
          <a:off x="2028263" y="450881"/>
          <a:ext cx="8135472" cy="543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12F840-10AD-4E71-AD5E-39BF225A576F}"/>
              </a:ext>
            </a:extLst>
          </p:cNvPr>
          <p:cNvSpPr txBox="1"/>
          <p:nvPr/>
        </p:nvSpPr>
        <p:spPr>
          <a:xfrm>
            <a:off x="4178595" y="5875326"/>
            <a:ext cx="3103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FDIC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65618-2A6A-4E8A-85C0-DD21CF468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697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5856C5-5B81-4C2C-90FD-C2E8E9231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029171"/>
              </p:ext>
            </p:extLst>
          </p:nvPr>
        </p:nvGraphicFramePr>
        <p:xfrm>
          <a:off x="2041290" y="572877"/>
          <a:ext cx="8109419" cy="549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61DCDC-5F9A-416F-AF00-73F5C13E7218}"/>
              </a:ext>
            </a:extLst>
          </p:cNvPr>
          <p:cNvSpPr txBox="1"/>
          <p:nvPr/>
        </p:nvSpPr>
        <p:spPr>
          <a:xfrm>
            <a:off x="3232299" y="6286892"/>
            <a:ext cx="5361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City of Pittsburg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4BF6D-8AB0-4645-B7E4-1B1A3F782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578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CE570B-9B0C-494F-86A9-A55813449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189175"/>
              </p:ext>
            </p:extLst>
          </p:nvPr>
        </p:nvGraphicFramePr>
        <p:xfrm>
          <a:off x="2626658" y="346659"/>
          <a:ext cx="6938682" cy="548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FC9E13-9BBB-4C57-95B2-2C8EF47D0557}"/>
              </a:ext>
            </a:extLst>
          </p:cNvPr>
          <p:cNvSpPr txBox="1"/>
          <p:nvPr/>
        </p:nvSpPr>
        <p:spPr>
          <a:xfrm>
            <a:off x="4123980" y="6049676"/>
            <a:ext cx="3944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Jones Heritage Realtors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Based on Sales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63228-DB3E-4C89-AC98-80308BF4D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7" y="223696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807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4C16C45-A114-43FD-B22A-DD176E6E0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298660"/>
              </p:ext>
            </p:extLst>
          </p:nvPr>
        </p:nvGraphicFramePr>
        <p:xfrm>
          <a:off x="2133381" y="560440"/>
          <a:ext cx="7925238" cy="478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B65916-B94C-476D-B0C6-8E382D81A8E4}"/>
              </a:ext>
            </a:extLst>
          </p:cNvPr>
          <p:cNvSpPr txBox="1"/>
          <p:nvPr/>
        </p:nvSpPr>
        <p:spPr>
          <a:xfrm>
            <a:off x="2264735" y="6159060"/>
            <a:ext cx="7726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Quarterly Census of Employment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DFFA-46D8-4B98-8DDC-E15C83DA4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60" y="129449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3219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5856C5-5B81-4C2C-90FD-C2E8E9231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565749"/>
              </p:ext>
            </p:extLst>
          </p:nvPr>
        </p:nvGraphicFramePr>
        <p:xfrm>
          <a:off x="2041290" y="572877"/>
          <a:ext cx="8109419" cy="549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61DCDC-5F9A-416F-AF00-73F5C13E7218}"/>
              </a:ext>
            </a:extLst>
          </p:cNvPr>
          <p:cNvSpPr txBox="1"/>
          <p:nvPr/>
        </p:nvSpPr>
        <p:spPr>
          <a:xfrm>
            <a:off x="4879852" y="6146623"/>
            <a:ext cx="492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City of Pittsburg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4BF6D-8AB0-4645-B7E4-1B1A3F782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0580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10560D8-9D4B-4ECB-AC04-8CFE75BA8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636054"/>
              </p:ext>
            </p:extLst>
          </p:nvPr>
        </p:nvGraphicFramePr>
        <p:xfrm>
          <a:off x="1817783" y="469489"/>
          <a:ext cx="8238760" cy="552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418D86B-6CA8-4E1C-9100-797F9546B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7" y="223696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1F9A5D-DEF6-4D3A-9E69-8FE7A0E694BD}"/>
              </a:ext>
            </a:extLst>
          </p:cNvPr>
          <p:cNvSpPr txBox="1"/>
          <p:nvPr/>
        </p:nvSpPr>
        <p:spPr>
          <a:xfrm>
            <a:off x="3434316" y="6057010"/>
            <a:ext cx="577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Kansas City Regional Association of Realtors &amp; Heartland MLS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54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10560D8-9D4B-4ECB-AC04-8CFE75BA8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909397"/>
              </p:ext>
            </p:extLst>
          </p:nvPr>
        </p:nvGraphicFramePr>
        <p:xfrm>
          <a:off x="1817783" y="469489"/>
          <a:ext cx="8238760" cy="552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418D86B-6CA8-4E1C-9100-797F9546B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7" y="223696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1F9A5D-DEF6-4D3A-9E69-8FE7A0E694BD}"/>
              </a:ext>
            </a:extLst>
          </p:cNvPr>
          <p:cNvSpPr txBox="1"/>
          <p:nvPr/>
        </p:nvSpPr>
        <p:spPr>
          <a:xfrm>
            <a:off x="2381693" y="6157678"/>
            <a:ext cx="7332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Kansas City Regional Association of Realtors &amp; Heartland MLS</a:t>
            </a:r>
          </a:p>
        </p:txBody>
      </p:sp>
    </p:spTree>
    <p:extLst>
      <p:ext uri="{BB962C8B-B14F-4D97-AF65-F5344CB8AC3E}">
        <p14:creationId xmlns:p14="http://schemas.microsoft.com/office/powerpoint/2010/main" val="1399915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1E8E-1AC4-4793-997B-106A45C3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81" y="165867"/>
            <a:ext cx="10018713" cy="175259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Local Improvements in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Live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Economic Growth</a:t>
            </a:r>
          </a:p>
        </p:txBody>
      </p:sp>
      <p:pic>
        <p:nvPicPr>
          <p:cNvPr id="2052" name="Picture 4" descr="https://www.pittks.org/wp-content/uploads/2019/10/IMG_8302-1024x683.jpg">
            <a:extLst>
              <a:ext uri="{FF2B5EF4-FFF2-40B4-BE49-F238E27FC236}">
                <a16:creationId xmlns:a16="http://schemas.microsoft.com/office/drawing/2014/main" id="{42AFC546-B52D-46AE-AA6D-7CD3EBDF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87" y="2509016"/>
            <a:ext cx="468401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s://tse1.mm.bing.net/th?id=OIP.awiwfM5Q7EBdT26hQJgr_QHaEK&amp;pid=Api&amp;P=0">
            <a:extLst>
              <a:ext uri="{FF2B5EF4-FFF2-40B4-BE49-F238E27FC236}">
                <a16:creationId xmlns:a16="http://schemas.microsoft.com/office/drawing/2014/main" id="{2F609D8A-91EA-4349-9511-3472061E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01" y="2509016"/>
            <a:ext cx="468401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4921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858630-38D4-48D7-A9A8-EAE242A36679}"/>
              </a:ext>
            </a:extLst>
          </p:cNvPr>
          <p:cNvSpPr txBox="1"/>
          <p:nvPr/>
        </p:nvSpPr>
        <p:spPr>
          <a:xfrm>
            <a:off x="1748960" y="411085"/>
            <a:ext cx="959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 and Quality of Life in Pittsburg 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Getting Noticed Nationwide</a:t>
            </a:r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D5B62-9B70-4C00-BAC7-5D8D60D44A26}"/>
              </a:ext>
            </a:extLst>
          </p:cNvPr>
          <p:cNvSpPr txBox="1"/>
          <p:nvPr/>
        </p:nvSpPr>
        <p:spPr>
          <a:xfrm>
            <a:off x="1621999" y="1418058"/>
            <a:ext cx="9849079" cy="814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/>
              </a:buCl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2019 U.S. News and World Report ranked the Pittsburg Area significantly higher than 813 other similar</a:t>
            </a:r>
            <a:b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communities nationwide classified as 'urban, up-and-coming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36.1 percent greater access to local hospital beds per capita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15.4 percent lower violent crime per capita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32.1 percent lower homicide rate per capita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85.3 percent better access to food outlets per capita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105.8 percent better access to childcare facilities per capita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17.3 percent greater jobs diversity per capita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2020,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PCMag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ranked Pittsburg as the 31st best city nationwide in which to work from home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2020, the Wichita Business Journal ranked the MBA at Pittsburg State University as the best statewide</a:t>
            </a:r>
          </a:p>
          <a:p>
            <a:pPr>
              <a:buClr>
                <a:schemeClr val="accent1"/>
              </a:buCl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2020, Smart Asset ranked Pittsburg 9th best to live nationwide for seniors who have over $1 million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2021, Business View Magazine called Pittsburg a diamond in the rough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2021,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Unacast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reported that Pittsburg was the 4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fastest growing small city nationwide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accent1"/>
              </a:buCl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accent1"/>
              </a:buClr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buClr>
                <a:schemeClr val="accent1"/>
              </a:buCl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21068-F631-4CB2-B679-5C1872476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6887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9D83D-608D-43BC-81F3-F245DFCDD1C9}"/>
              </a:ext>
            </a:extLst>
          </p:cNvPr>
          <p:cNvSpPr/>
          <p:nvPr/>
        </p:nvSpPr>
        <p:spPr>
          <a:xfrm>
            <a:off x="3292698" y="1702515"/>
            <a:ext cx="56066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03125-8CFE-4008-B134-08A3CBFC023B}"/>
              </a:ext>
            </a:extLst>
          </p:cNvPr>
          <p:cNvSpPr txBox="1"/>
          <p:nvPr/>
        </p:nvSpPr>
        <p:spPr>
          <a:xfrm>
            <a:off x="3112770" y="4509154"/>
            <a:ext cx="596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Michael Davidsson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F5BA8-B138-4F39-AC82-4D702CAA8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308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AE47F57-5C95-4D52-A47C-7DFEEA63C25C}"/>
              </a:ext>
            </a:extLst>
          </p:cNvPr>
          <p:cNvSpPr txBox="1"/>
          <p:nvPr/>
        </p:nvSpPr>
        <p:spPr>
          <a:xfrm>
            <a:off x="3194068" y="223696"/>
            <a:ext cx="638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Businesses by Employee Size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Pittsburg Micropolitan Area Q4’2021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F774D-0114-4D52-93A1-26F0E13BB1EB}"/>
              </a:ext>
            </a:extLst>
          </p:cNvPr>
          <p:cNvSpPr/>
          <p:nvPr/>
        </p:nvSpPr>
        <p:spPr>
          <a:xfrm>
            <a:off x="4986088" y="5791204"/>
            <a:ext cx="2789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Kansas Labor Market Information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EE1900C8-FB5C-4B98-9A92-09B8A4983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664316"/>
              </p:ext>
            </p:extLst>
          </p:nvPr>
        </p:nvGraphicFramePr>
        <p:xfrm>
          <a:off x="2466753" y="1520457"/>
          <a:ext cx="7719238" cy="4061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912">
                  <a:extLst>
                    <a:ext uri="{9D8B030D-6E8A-4147-A177-3AD203B41FA5}">
                      <a16:colId xmlns:a16="http://schemas.microsoft.com/office/drawing/2014/main" val="3294455945"/>
                    </a:ext>
                  </a:extLst>
                </a:gridCol>
                <a:gridCol w="935023">
                  <a:extLst>
                    <a:ext uri="{9D8B030D-6E8A-4147-A177-3AD203B41FA5}">
                      <a16:colId xmlns:a16="http://schemas.microsoft.com/office/drawing/2014/main" val="2515497109"/>
                    </a:ext>
                  </a:extLst>
                </a:gridCol>
                <a:gridCol w="1583646">
                  <a:extLst>
                    <a:ext uri="{9D8B030D-6E8A-4147-A177-3AD203B41FA5}">
                      <a16:colId xmlns:a16="http://schemas.microsoft.com/office/drawing/2014/main" val="3387719728"/>
                    </a:ext>
                  </a:extLst>
                </a:gridCol>
                <a:gridCol w="1583646">
                  <a:extLst>
                    <a:ext uri="{9D8B030D-6E8A-4147-A177-3AD203B41FA5}">
                      <a16:colId xmlns:a16="http://schemas.microsoft.com/office/drawing/2014/main" val="842415318"/>
                    </a:ext>
                  </a:extLst>
                </a:gridCol>
                <a:gridCol w="1583646">
                  <a:extLst>
                    <a:ext uri="{9D8B030D-6E8A-4147-A177-3AD203B41FA5}">
                      <a16:colId xmlns:a16="http://schemas.microsoft.com/office/drawing/2014/main" val="3065039545"/>
                    </a:ext>
                  </a:extLst>
                </a:gridCol>
                <a:gridCol w="1278365">
                  <a:extLst>
                    <a:ext uri="{9D8B030D-6E8A-4147-A177-3AD203B41FA5}">
                      <a16:colId xmlns:a16="http://schemas.microsoft.com/office/drawing/2014/main" val="3965011678"/>
                    </a:ext>
                  </a:extLst>
                </a:gridCol>
              </a:tblGrid>
              <a:tr h="1124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 class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Total Establishments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Total firms accumulated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total employment accumulated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7470687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196682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1 - 4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27993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5 - 9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7334857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10 - 19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52107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 20 - 49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94.7%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42.7%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7647027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50 - 99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6473289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100 - 249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500838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250 - 499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7099069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500 - 999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573800"/>
                  </a:ext>
                </a:extLst>
              </a:tr>
              <a:tr h="306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 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1000 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341889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E458FB9-09F1-4F8C-9743-AD2DAB905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32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4C16C45-A114-43FD-B22A-DD176E6E0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331199"/>
              </p:ext>
            </p:extLst>
          </p:nvPr>
        </p:nvGraphicFramePr>
        <p:xfrm>
          <a:off x="2133381" y="560440"/>
          <a:ext cx="7925238" cy="478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B65916-B94C-476D-B0C6-8E382D81A8E4}"/>
              </a:ext>
            </a:extLst>
          </p:cNvPr>
          <p:cNvSpPr txBox="1"/>
          <p:nvPr/>
        </p:nvSpPr>
        <p:spPr>
          <a:xfrm>
            <a:off x="2456121" y="6159060"/>
            <a:ext cx="7535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Quarterly Census of Employment &amp; Wages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DFFA-46D8-4B98-8DDC-E15C83DA4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60" y="129449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503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015E12-49B8-489B-A1B5-8CAC4865E940}"/>
              </a:ext>
            </a:extLst>
          </p:cNvPr>
          <p:cNvSpPr txBox="1"/>
          <p:nvPr/>
        </p:nvSpPr>
        <p:spPr>
          <a:xfrm>
            <a:off x="3797445" y="6230061"/>
            <a:ext cx="468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Kansas Labor Market Information Center 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58630-38D4-48D7-A9A8-EAE242A36679}"/>
              </a:ext>
            </a:extLst>
          </p:cNvPr>
          <p:cNvSpPr txBox="1"/>
          <p:nvPr/>
        </p:nvSpPr>
        <p:spPr>
          <a:xfrm>
            <a:off x="1556013" y="300848"/>
            <a:ext cx="959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Unfilled Local Jobs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b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D5B62-9B70-4C00-BAC7-5D8D60D44A26}"/>
              </a:ext>
            </a:extLst>
          </p:cNvPr>
          <p:cNvSpPr txBox="1"/>
          <p:nvPr/>
        </p:nvSpPr>
        <p:spPr>
          <a:xfrm>
            <a:off x="2347043" y="1326431"/>
            <a:ext cx="7582972" cy="499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624 job openings advertised</a:t>
            </a:r>
          </a:p>
          <a:p>
            <a:pPr marL="742950" lvl="1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employers looking</a:t>
            </a:r>
          </a:p>
          <a:p>
            <a:pPr marL="1200150" lvl="2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CDL Electric Company, Inc.             44 job openings</a:t>
            </a:r>
          </a:p>
          <a:p>
            <a:pPr marL="1200150" lvl="2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Ascension	           27 job openings</a:t>
            </a:r>
          </a:p>
          <a:p>
            <a:pPr marL="1200150" lvl="2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SEK-CAP              26 job openings</a:t>
            </a:r>
          </a:p>
          <a:p>
            <a:pPr marL="1200150" lvl="2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Kansas Crossing Casino              25 job openings</a:t>
            </a:r>
          </a:p>
          <a:p>
            <a:pPr marL="1200150" lvl="2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Pittsburg State University	            24 job openings</a:t>
            </a:r>
          </a:p>
          <a:p>
            <a:pPr lvl="1">
              <a:lnSpc>
                <a:spcPct val="200000"/>
              </a:lnSpc>
              <a:buClr>
                <a:schemeClr val="accent1"/>
              </a:buClr>
            </a:pPr>
            <a:br>
              <a:rPr lang="en-US" dirty="0"/>
            </a:b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14A9A-CFB5-4444-8180-30D0719DB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0BE8FB4-42A6-4219-AA9C-FE87B69FE709}"/>
              </a:ext>
            </a:extLst>
          </p:cNvPr>
          <p:cNvSpPr/>
          <p:nvPr/>
        </p:nvSpPr>
        <p:spPr>
          <a:xfrm>
            <a:off x="6383079" y="2713287"/>
            <a:ext cx="489098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B45E6F9-7F45-4C7D-9E3F-633893A6ADBA}"/>
              </a:ext>
            </a:extLst>
          </p:cNvPr>
          <p:cNvSpPr/>
          <p:nvPr/>
        </p:nvSpPr>
        <p:spPr>
          <a:xfrm>
            <a:off x="4703135" y="3237614"/>
            <a:ext cx="489098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03D810D-8DF6-416D-97FA-EDC06DC7DC15}"/>
              </a:ext>
            </a:extLst>
          </p:cNvPr>
          <p:cNvSpPr/>
          <p:nvPr/>
        </p:nvSpPr>
        <p:spPr>
          <a:xfrm>
            <a:off x="4738577" y="3823397"/>
            <a:ext cx="489098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9D92BC4-7EC3-4A88-A39C-08DEB22FF9B2}"/>
              </a:ext>
            </a:extLst>
          </p:cNvPr>
          <p:cNvSpPr/>
          <p:nvPr/>
        </p:nvSpPr>
        <p:spPr>
          <a:xfrm>
            <a:off x="6028660" y="4365921"/>
            <a:ext cx="489098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9BE2646-B776-4856-88FA-8A073062B0B2}"/>
              </a:ext>
            </a:extLst>
          </p:cNvPr>
          <p:cNvSpPr/>
          <p:nvPr/>
        </p:nvSpPr>
        <p:spPr>
          <a:xfrm>
            <a:off x="6138530" y="4895310"/>
            <a:ext cx="489098" cy="191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8">
            <a:extLst>
              <a:ext uri="{FF2B5EF4-FFF2-40B4-BE49-F238E27FC236}">
                <a16:creationId xmlns:a16="http://schemas.microsoft.com/office/drawing/2014/main" id="{41B4D8DC-C2CC-4F11-93F9-5A4EB6BF1F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3790510"/>
              </p:ext>
            </p:extLst>
          </p:nvPr>
        </p:nvGraphicFramePr>
        <p:xfrm>
          <a:off x="2596309" y="500921"/>
          <a:ext cx="6481590" cy="559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231BAA-8E81-4B95-88C1-B5DA44CB758C}"/>
              </a:ext>
            </a:extLst>
          </p:cNvPr>
          <p:cNvSpPr txBox="1"/>
          <p:nvPr/>
        </p:nvSpPr>
        <p:spPr>
          <a:xfrm>
            <a:off x="4157331" y="6218579"/>
            <a:ext cx="2903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Demographics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F091B-FBEE-4D12-B40D-3EA7BE049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262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6888478"/>
              </p:ext>
            </p:extLst>
          </p:nvPr>
        </p:nvGraphicFramePr>
        <p:xfrm>
          <a:off x="646648" y="500013"/>
          <a:ext cx="5754152" cy="626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AE01AA-CCBF-4582-8246-BB61032BCBDE}"/>
              </a:ext>
            </a:extLst>
          </p:cNvPr>
          <p:cNvSpPr txBox="1"/>
          <p:nvPr/>
        </p:nvSpPr>
        <p:spPr>
          <a:xfrm>
            <a:off x="4166265" y="6312396"/>
            <a:ext cx="3476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Quarterly Census of Employment and Wages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326D354-B4BF-47F8-B7A3-792A2D1FA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302199"/>
              </p:ext>
            </p:extLst>
          </p:nvPr>
        </p:nvGraphicFramePr>
        <p:xfrm>
          <a:off x="6241774" y="478317"/>
          <a:ext cx="2852610" cy="570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BF9E383E-C619-4ED4-91B9-60E0597FA5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6786674"/>
              </p:ext>
            </p:extLst>
          </p:nvPr>
        </p:nvGraphicFramePr>
        <p:xfrm>
          <a:off x="8750595" y="263086"/>
          <a:ext cx="3168503" cy="618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9ADC8977-DB20-47F4-9905-E5E642ACB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737367"/>
              </p:ext>
            </p:extLst>
          </p:nvPr>
        </p:nvGraphicFramePr>
        <p:xfrm>
          <a:off x="8878186" y="263088"/>
          <a:ext cx="3526464" cy="599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5695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FD1310-BD26-4717-9238-C6A39D652162}"/>
              </a:ext>
            </a:extLst>
          </p:cNvPr>
          <p:cNvGraphicFramePr>
            <a:graphicFrameLocks/>
          </p:cNvGraphicFramePr>
          <p:nvPr/>
        </p:nvGraphicFramePr>
        <p:xfrm>
          <a:off x="2461266" y="522660"/>
          <a:ext cx="7269468" cy="516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3D1B660-DE07-4FD8-8A7B-AFB16DFD7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25" y="149268"/>
            <a:ext cx="709362" cy="86198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CCAA71-821C-457E-B89C-D7CF9F6E2A30}"/>
              </a:ext>
            </a:extLst>
          </p:cNvPr>
          <p:cNvSpPr/>
          <p:nvPr/>
        </p:nvSpPr>
        <p:spPr>
          <a:xfrm>
            <a:off x="4518837" y="5770284"/>
            <a:ext cx="2683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Implan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7619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71C5EBDD62F4FA38CC0B3A50C3910" ma:contentTypeVersion="13" ma:contentTypeDescription="Create a new document." ma:contentTypeScope="" ma:versionID="c8082cd024712bab1abc786bc6d31531">
  <xsd:schema xmlns:xsd="http://www.w3.org/2001/XMLSchema" xmlns:xs="http://www.w3.org/2001/XMLSchema" xmlns:p="http://schemas.microsoft.com/office/2006/metadata/properties" xmlns:ns2="b94e2123-1611-4d1b-9b35-9f3f40df53af" xmlns:ns3="375fc722-6c12-4a10-a938-798e0fd557eb" targetNamespace="http://schemas.microsoft.com/office/2006/metadata/properties" ma:root="true" ma:fieldsID="ed2de22439c0c9471a7285cc17332e63" ns2:_="" ns3:_="">
    <xsd:import namespace="b94e2123-1611-4d1b-9b35-9f3f40df53af"/>
    <xsd:import namespace="375fc722-6c12-4a10-a938-798e0fd557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e2123-1611-4d1b-9b35-9f3f40df5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47250c5-dcf4-4fc1-881b-888fc4b227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fc722-6c12-4a10-a938-798e0fd557e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eac232-c56c-4219-aef9-8ebd85c7bdaf}" ma:internalName="TaxCatchAll" ma:showField="CatchAllData" ma:web="375fc722-6c12-4a10-a938-798e0fd557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8E724E-88C1-40B8-AA62-3ACB2874C5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e2123-1611-4d1b-9b35-9f3f40df53af"/>
    <ds:schemaRef ds:uri="375fc722-6c12-4a10-a938-798e0fd557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D056E1-C32C-4FDC-934B-D71683E2E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27748</TotalTime>
  <Words>1453</Words>
  <Application>Microsoft Office PowerPoint</Application>
  <PresentationFormat>Widescreen</PresentationFormat>
  <Paragraphs>395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Corbel</vt:lpstr>
      <vt:lpstr>Times New Roman</vt:lpstr>
      <vt:lpstr>Wingdings</vt:lpstr>
      <vt:lpstr>Parallax</vt:lpstr>
      <vt:lpstr>PowerPoint Presentation</vt:lpstr>
      <vt:lpstr>            Jobs and Productivity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Added GDP Manufacturing Pittsburg Micropolitan Area  </vt:lpstr>
      <vt:lpstr>Population and Housing</vt:lpstr>
      <vt:lpstr>PowerPoint Presentation</vt:lpstr>
      <vt:lpstr>PowerPoint Presentation</vt:lpstr>
      <vt:lpstr>Local GDP and Household Income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Taxable Sales (Retail Sales and Some Services, Mostly on Tourism)</vt:lpstr>
      <vt:lpstr>PowerPoint Presentation</vt:lpstr>
      <vt:lpstr>PowerPoint Presentation</vt:lpstr>
      <vt:lpstr>PowerPoint Presentation</vt:lpstr>
      <vt:lpstr>PowerPoint Presentation</vt:lpstr>
      <vt:lpstr>Local Financial Resources, Economic Development and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 Local Improvements in  Quality of Live  And Economic Growth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Martin</dc:creator>
  <cp:lastModifiedBy>Michael Davidsson</cp:lastModifiedBy>
  <cp:revision>1040</cp:revision>
  <cp:lastPrinted>2022-09-12T13:35:46Z</cp:lastPrinted>
  <dcterms:created xsi:type="dcterms:W3CDTF">2018-09-17T17:20:06Z</dcterms:created>
  <dcterms:modified xsi:type="dcterms:W3CDTF">2022-09-14T01:41:27Z</dcterms:modified>
</cp:coreProperties>
</file>